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9144000" cy="5143500" type="screen16x9"/>
  <p:notesSz cx="6858000" cy="9144000"/>
  <p:embeddedFontLst>
    <p:embeddedFont>
      <p:font typeface="Archivo Black" panose="020B0604020202020204" charset="0"/>
      <p:regular r:id="rId24"/>
    </p:embeddedFont>
    <p:embeddedFont>
      <p:font typeface="Roboto" panose="020000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210">
          <p15:clr>
            <a:srgbClr val="A4A3A4"/>
          </p15:clr>
        </p15:guide>
        <p15:guide id="2" pos="204">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jPyMgtba6Z1SJxOiMji7vntQtKp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210"/>
        <p:guide pos="204"/>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0" name="Google Shape;9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1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p1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14300" lvl="0" indent="0" algn="l" rtl="0">
              <a:lnSpc>
                <a:spcPct val="150000"/>
              </a:lnSpc>
              <a:spcBef>
                <a:spcPts val="0"/>
              </a:spcBef>
              <a:spcAft>
                <a:spcPts val="0"/>
              </a:spcAft>
              <a:buSzPts val="1100"/>
              <a:buNone/>
            </a:pPr>
            <a:r>
              <a:rPr lang="cs-CZ"/>
              <a:t>Příležitosti k rozvoji: </a:t>
            </a:r>
            <a:endParaRPr/>
          </a:p>
          <a:p>
            <a:pPr marL="285750" lvl="0" indent="-171450" algn="l" rtl="0">
              <a:lnSpc>
                <a:spcPct val="150000"/>
              </a:lnSpc>
              <a:spcBef>
                <a:spcPts val="0"/>
              </a:spcBef>
              <a:spcAft>
                <a:spcPts val="0"/>
              </a:spcAft>
              <a:buSzPts val="1100"/>
              <a:buFont typeface="Calibri"/>
              <a:buChar char="-"/>
            </a:pPr>
            <a:r>
              <a:rPr lang="cs-CZ"/>
              <a:t>Systémovější uchopení - dobrá praxe závislá na konkrétních osobách a jejich expertize – I</a:t>
            </a:r>
            <a:endParaRPr/>
          </a:p>
          <a:p>
            <a:pPr marL="285750" lvl="0" indent="-171450" algn="l" rtl="0">
              <a:lnSpc>
                <a:spcPct val="150000"/>
              </a:lnSpc>
              <a:spcBef>
                <a:spcPts val="0"/>
              </a:spcBef>
              <a:spcAft>
                <a:spcPts val="0"/>
              </a:spcAft>
              <a:buSzPts val="1100"/>
              <a:buFont typeface="Calibri"/>
              <a:buChar char="-"/>
            </a:pPr>
            <a:r>
              <a:rPr lang="cs-CZ"/>
              <a:t>Promyšlená návaznost, systematičnost - II</a:t>
            </a:r>
            <a:endParaRPr/>
          </a:p>
          <a:p>
            <a:pPr marL="285750" lvl="0" indent="-171450" algn="l" rtl="0">
              <a:lnSpc>
                <a:spcPct val="150000"/>
              </a:lnSpc>
              <a:spcBef>
                <a:spcPts val="0"/>
              </a:spcBef>
              <a:spcAft>
                <a:spcPts val="0"/>
              </a:spcAft>
              <a:buSzPts val="1100"/>
              <a:buFont typeface="Calibri"/>
              <a:buChar char="-"/>
            </a:pPr>
            <a:r>
              <a:rPr lang="cs-CZ"/>
              <a:t>Prosadit do kurikula</a:t>
            </a:r>
            <a:endParaRPr/>
          </a:p>
          <a:p>
            <a:pPr marL="285750" lvl="0" indent="-171450" algn="l" rtl="0">
              <a:lnSpc>
                <a:spcPct val="150000"/>
              </a:lnSpc>
              <a:spcBef>
                <a:spcPts val="0"/>
              </a:spcBef>
              <a:spcAft>
                <a:spcPts val="0"/>
              </a:spcAft>
              <a:buSzPts val="1100"/>
              <a:buFont typeface="Calibri"/>
              <a:buChar char="-"/>
            </a:pPr>
            <a:r>
              <a:rPr lang="cs-CZ"/>
              <a:t>Intuitivní přístup více než evidence based – II</a:t>
            </a:r>
            <a:endParaRPr/>
          </a:p>
          <a:p>
            <a:pPr marL="285750" lvl="0" indent="-171450" algn="l" rtl="0">
              <a:lnSpc>
                <a:spcPct val="150000"/>
              </a:lnSpc>
              <a:spcBef>
                <a:spcPts val="0"/>
              </a:spcBef>
              <a:spcAft>
                <a:spcPts val="0"/>
              </a:spcAft>
              <a:buSzPts val="1100"/>
              <a:buFont typeface="Calibri"/>
              <a:buChar char="-"/>
            </a:pPr>
            <a:r>
              <a:rPr lang="cs-CZ"/>
              <a:t>Narůstá EBP – I</a:t>
            </a:r>
            <a:endParaRPr/>
          </a:p>
          <a:p>
            <a:pPr marL="285750" lvl="0" indent="-171450" algn="l" rtl="0">
              <a:lnSpc>
                <a:spcPct val="150000"/>
              </a:lnSpc>
              <a:spcBef>
                <a:spcPts val="0"/>
              </a:spcBef>
              <a:spcAft>
                <a:spcPts val="0"/>
              </a:spcAft>
              <a:buSzPts val="1100"/>
              <a:buFont typeface="Calibri"/>
              <a:buChar char="-"/>
            </a:pPr>
            <a:r>
              <a:rPr lang="cs-CZ"/>
              <a:t>Studentská zpětná vazba - I</a:t>
            </a:r>
            <a:endParaRPr/>
          </a:p>
          <a:p>
            <a:pPr marL="285750" lvl="0" indent="-101600" algn="l" rtl="0">
              <a:lnSpc>
                <a:spcPct val="150000"/>
              </a:lnSpc>
              <a:spcBef>
                <a:spcPts val="0"/>
              </a:spcBef>
              <a:spcAft>
                <a:spcPts val="0"/>
              </a:spcAft>
              <a:buSzPts val="1100"/>
              <a:buFont typeface="Calibri"/>
              <a:buNone/>
            </a:pPr>
            <a:endParaRPr/>
          </a:p>
          <a:p>
            <a:pPr marL="285750" lvl="0" indent="-101600" algn="l" rtl="0">
              <a:lnSpc>
                <a:spcPct val="150000"/>
              </a:lnSpc>
              <a:spcBef>
                <a:spcPts val="0"/>
              </a:spcBef>
              <a:spcAft>
                <a:spcPts val="0"/>
              </a:spcAft>
              <a:buSzPts val="1100"/>
              <a:buFont typeface="Calibri"/>
              <a:buNone/>
            </a:pPr>
            <a:endParaRPr/>
          </a:p>
          <a:p>
            <a:pPr marL="285750" lvl="0" indent="-101600" algn="l" rtl="0">
              <a:lnSpc>
                <a:spcPct val="150000"/>
              </a:lnSpc>
              <a:spcBef>
                <a:spcPts val="0"/>
              </a:spcBef>
              <a:spcAft>
                <a:spcPts val="0"/>
              </a:spcAft>
              <a:buSzPts val="1100"/>
              <a:buFont typeface="Calibri"/>
              <a:buNone/>
            </a:pPr>
            <a:endParaRPr/>
          </a:p>
          <a:p>
            <a:pPr marL="285750" lvl="0" indent="-101600" algn="l" rtl="0">
              <a:lnSpc>
                <a:spcPct val="150000"/>
              </a:lnSpc>
              <a:spcBef>
                <a:spcPts val="0"/>
              </a:spcBef>
              <a:spcAft>
                <a:spcPts val="0"/>
              </a:spcAft>
              <a:buSzPts val="1100"/>
              <a:buFont typeface="Calibri"/>
              <a:buNone/>
            </a:pPr>
            <a:endParaRPr/>
          </a:p>
          <a:p>
            <a:pPr marL="285750" lvl="0" indent="-101600" algn="l" rtl="0">
              <a:lnSpc>
                <a:spcPct val="150000"/>
              </a:lnSpc>
              <a:spcBef>
                <a:spcPts val="0"/>
              </a:spcBef>
              <a:spcAft>
                <a:spcPts val="0"/>
              </a:spcAft>
              <a:buSzPts val="1100"/>
              <a:buFont typeface="Calibri"/>
              <a:buNone/>
            </a:pPr>
            <a:endParaRPr/>
          </a:p>
          <a:p>
            <a:pPr marL="285750" lvl="0" indent="-101600" algn="l" rtl="0">
              <a:lnSpc>
                <a:spcPct val="150000"/>
              </a:lnSpc>
              <a:spcBef>
                <a:spcPts val="0"/>
              </a:spcBef>
              <a:spcAft>
                <a:spcPts val="0"/>
              </a:spcAft>
              <a:buSzPts val="1100"/>
              <a:buFont typeface="Calibri"/>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1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1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1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5" name="Google Shape;24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9" name="Google Shape;10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Nadpis a obsah" type="obj">
  <p:cSld name="OBJECT">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 name="Google Shape;11;p20"/>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 name="Google Shape;12;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p:cSld name="1_Section header 2">
    <p:bg>
      <p:bgPr>
        <a:solidFill>
          <a:srgbClr val="F5715F"/>
        </a:solidFill>
        <a:effectLst/>
      </p:bgPr>
    </p:bg>
    <p:spTree>
      <p:nvGrpSpPr>
        <p:cNvPr id="1" name="Shape 56"/>
        <p:cNvGrpSpPr/>
        <p:nvPr/>
      </p:nvGrpSpPr>
      <p:grpSpPr>
        <a:xfrm>
          <a:off x="0" y="0"/>
          <a:ext cx="0" cy="0"/>
          <a:chOff x="0" y="0"/>
          <a:chExt cx="0" cy="0"/>
        </a:xfrm>
      </p:grpSpPr>
      <p:sp>
        <p:nvSpPr>
          <p:cNvPr id="57" name="Google Shape;57;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58" name="Google Shape;5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pic>
        <p:nvPicPr>
          <p:cNvPr id="59" name="Google Shape;59;p29"/>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p:cSld name="1_Section header 3">
    <p:bg>
      <p:bgPr>
        <a:solidFill>
          <a:srgbClr val="404DDB"/>
        </a:solidFill>
        <a:effectLst/>
      </p:bgPr>
    </p:bg>
    <p:spTree>
      <p:nvGrpSpPr>
        <p:cNvPr id="1" name="Shape 60"/>
        <p:cNvGrpSpPr/>
        <p:nvPr/>
      </p:nvGrpSpPr>
      <p:grpSpPr>
        <a:xfrm>
          <a:off x="0" y="0"/>
          <a:ext cx="0" cy="0"/>
          <a:chOff x="0" y="0"/>
          <a:chExt cx="0" cy="0"/>
        </a:xfrm>
      </p:grpSpPr>
      <p:sp>
        <p:nvSpPr>
          <p:cNvPr id="61" name="Google Shape;61;p3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solidFill>
                  <a:schemeClr val="lt1"/>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2" name="Google Shape;62;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pic>
        <p:nvPicPr>
          <p:cNvPr id="63" name="Google Shape;63;p30"/>
          <p:cNvPicPr preferRelativeResize="0"/>
          <p:nvPr/>
        </p:nvPicPr>
        <p:blipFill rotWithShape="1">
          <a:blip r:embed="rId2">
            <a:alphaModFix/>
          </a:blip>
          <a:srcRect/>
          <a:stretch/>
        </p:blipFill>
        <p:spPr>
          <a:xfrm>
            <a:off x="402907" y="4455034"/>
            <a:ext cx="442826" cy="38880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lastní rozložení">
  <p:cSld name="Vlastní rozložení">
    <p:spTree>
      <p:nvGrpSpPr>
        <p:cNvPr id="1" name="Shape 64"/>
        <p:cNvGrpSpPr/>
        <p:nvPr/>
      </p:nvGrpSpPr>
      <p:grpSpPr>
        <a:xfrm>
          <a:off x="0" y="0"/>
          <a:ext cx="0" cy="0"/>
          <a:chOff x="0" y="0"/>
          <a:chExt cx="0" cy="0"/>
        </a:xfrm>
      </p:grpSpPr>
      <p:sp>
        <p:nvSpPr>
          <p:cNvPr id="65" name="Google Shape;65;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6" name="Google Shape;66;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a:lvl1pPr>
            <a:lvl2pPr marL="0" lvl="1" indent="0" algn="r">
              <a:lnSpc>
                <a:spcPct val="100000"/>
              </a:lnSpc>
              <a:spcBef>
                <a:spcPts val="0"/>
              </a:spcBef>
              <a:spcAft>
                <a:spcPts val="0"/>
              </a:spcAft>
              <a:buSzPts val="1000"/>
              <a:buNone/>
              <a:defRPr/>
            </a:lvl2pPr>
            <a:lvl3pPr marL="0" lvl="2" indent="0" algn="r">
              <a:lnSpc>
                <a:spcPct val="100000"/>
              </a:lnSpc>
              <a:spcBef>
                <a:spcPts val="0"/>
              </a:spcBef>
              <a:spcAft>
                <a:spcPts val="0"/>
              </a:spcAft>
              <a:buSzPts val="1000"/>
              <a:buNone/>
              <a:defRPr/>
            </a:lvl3pPr>
            <a:lvl4pPr marL="0" lvl="3" indent="0" algn="r">
              <a:lnSpc>
                <a:spcPct val="100000"/>
              </a:lnSpc>
              <a:spcBef>
                <a:spcPts val="0"/>
              </a:spcBef>
              <a:spcAft>
                <a:spcPts val="0"/>
              </a:spcAft>
              <a:buSzPts val="1000"/>
              <a:buNone/>
              <a:defRPr/>
            </a:lvl4pPr>
            <a:lvl5pPr marL="0" lvl="4" indent="0" algn="r">
              <a:lnSpc>
                <a:spcPct val="100000"/>
              </a:lnSpc>
              <a:spcBef>
                <a:spcPts val="0"/>
              </a:spcBef>
              <a:spcAft>
                <a:spcPts val="0"/>
              </a:spcAft>
              <a:buSzPts val="1000"/>
              <a:buNone/>
              <a:defRPr/>
            </a:lvl5pPr>
            <a:lvl6pPr marL="0" lvl="5" indent="0" algn="r">
              <a:lnSpc>
                <a:spcPct val="100000"/>
              </a:lnSpc>
              <a:spcBef>
                <a:spcPts val="0"/>
              </a:spcBef>
              <a:spcAft>
                <a:spcPts val="0"/>
              </a:spcAft>
              <a:buSzPts val="1000"/>
              <a:buNone/>
              <a:defRPr/>
            </a:lvl6pPr>
            <a:lvl7pPr marL="0" lvl="6" indent="0" algn="r">
              <a:lnSpc>
                <a:spcPct val="100000"/>
              </a:lnSpc>
              <a:spcBef>
                <a:spcPts val="0"/>
              </a:spcBef>
              <a:spcAft>
                <a:spcPts val="0"/>
              </a:spcAft>
              <a:buSzPts val="1000"/>
              <a:buNone/>
              <a:defRPr/>
            </a:lvl7pPr>
            <a:lvl8pPr marL="0" lvl="7" indent="0" algn="r">
              <a:lnSpc>
                <a:spcPct val="100000"/>
              </a:lnSpc>
              <a:spcBef>
                <a:spcPts val="0"/>
              </a:spcBef>
              <a:spcAft>
                <a:spcPts val="0"/>
              </a:spcAft>
              <a:buSzPts val="1000"/>
              <a:buNone/>
              <a:defRPr/>
            </a:lvl8pPr>
            <a:lvl9pPr marL="0" lvl="8" indent="0" algn="r">
              <a:lnSpc>
                <a:spcPct val="100000"/>
              </a:lnSpc>
              <a:spcBef>
                <a:spcPts val="0"/>
              </a:spcBef>
              <a:spcAft>
                <a:spcPts val="0"/>
              </a:spcAft>
              <a:buSzPts val="1000"/>
              <a:buNone/>
              <a:defRPr/>
            </a:lvl9pPr>
          </a:lstStyle>
          <a:p>
            <a:pPr marL="0" lvl="0" indent="0" algn="r" rtl="0">
              <a:spcBef>
                <a:spcPts val="0"/>
              </a:spcBef>
              <a:spcAft>
                <a:spcPts val="0"/>
              </a:spcAft>
              <a:buNone/>
            </a:pPr>
            <a:fld id="{00000000-1234-1234-1234-123412341234}" type="slidenum">
              <a:rPr lang="cs-CZ"/>
              <a:t>‹#›</a:t>
            </a:fld>
            <a:endParaRPr/>
          </a:p>
        </p:txBody>
      </p:sp>
      <p:sp>
        <p:nvSpPr>
          <p:cNvPr id="67" name="Google Shape;67;p31"/>
          <p:cNvSpPr txBox="1">
            <a:spLocks noGrp="1"/>
          </p:cNvSpPr>
          <p:nvPr>
            <p:ph type="body" idx="1"/>
          </p:nvPr>
        </p:nvSpPr>
        <p:spPr>
          <a:xfrm>
            <a:off x="311150" y="1266825"/>
            <a:ext cx="8521700" cy="307975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pic>
        <p:nvPicPr>
          <p:cNvPr id="68" name="Google Shape;68;p31"/>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Vlastní rozložení">
  <p:cSld name="3_Vlastní rozložení">
    <p:spTree>
      <p:nvGrpSpPr>
        <p:cNvPr id="1" name="Shape 69"/>
        <p:cNvGrpSpPr/>
        <p:nvPr/>
      </p:nvGrpSpPr>
      <p:grpSpPr>
        <a:xfrm>
          <a:off x="0" y="0"/>
          <a:ext cx="0" cy="0"/>
          <a:chOff x="0" y="0"/>
          <a:chExt cx="0" cy="0"/>
        </a:xfrm>
      </p:grpSpPr>
      <p:sp>
        <p:nvSpPr>
          <p:cNvPr id="70" name="Google Shape;70;p32"/>
          <p:cNvSpPr txBox="1">
            <a:spLocks noGrp="1"/>
          </p:cNvSpPr>
          <p:nvPr>
            <p:ph type="title"/>
          </p:nvPr>
        </p:nvSpPr>
        <p:spPr>
          <a:xfrm>
            <a:off x="311700" y="445025"/>
            <a:ext cx="3892438"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1" name="Google Shape;71;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a:lvl1pPr>
            <a:lvl2pPr marL="0" lvl="1" indent="0" algn="r">
              <a:lnSpc>
                <a:spcPct val="100000"/>
              </a:lnSpc>
              <a:spcBef>
                <a:spcPts val="0"/>
              </a:spcBef>
              <a:spcAft>
                <a:spcPts val="0"/>
              </a:spcAft>
              <a:buSzPts val="1000"/>
              <a:buNone/>
              <a:defRPr/>
            </a:lvl2pPr>
            <a:lvl3pPr marL="0" lvl="2" indent="0" algn="r">
              <a:lnSpc>
                <a:spcPct val="100000"/>
              </a:lnSpc>
              <a:spcBef>
                <a:spcPts val="0"/>
              </a:spcBef>
              <a:spcAft>
                <a:spcPts val="0"/>
              </a:spcAft>
              <a:buSzPts val="1000"/>
              <a:buNone/>
              <a:defRPr/>
            </a:lvl3pPr>
            <a:lvl4pPr marL="0" lvl="3" indent="0" algn="r">
              <a:lnSpc>
                <a:spcPct val="100000"/>
              </a:lnSpc>
              <a:spcBef>
                <a:spcPts val="0"/>
              </a:spcBef>
              <a:spcAft>
                <a:spcPts val="0"/>
              </a:spcAft>
              <a:buSzPts val="1000"/>
              <a:buNone/>
              <a:defRPr/>
            </a:lvl4pPr>
            <a:lvl5pPr marL="0" lvl="4" indent="0" algn="r">
              <a:lnSpc>
                <a:spcPct val="100000"/>
              </a:lnSpc>
              <a:spcBef>
                <a:spcPts val="0"/>
              </a:spcBef>
              <a:spcAft>
                <a:spcPts val="0"/>
              </a:spcAft>
              <a:buSzPts val="1000"/>
              <a:buNone/>
              <a:defRPr/>
            </a:lvl5pPr>
            <a:lvl6pPr marL="0" lvl="5" indent="0" algn="r">
              <a:lnSpc>
                <a:spcPct val="100000"/>
              </a:lnSpc>
              <a:spcBef>
                <a:spcPts val="0"/>
              </a:spcBef>
              <a:spcAft>
                <a:spcPts val="0"/>
              </a:spcAft>
              <a:buSzPts val="1000"/>
              <a:buNone/>
              <a:defRPr/>
            </a:lvl6pPr>
            <a:lvl7pPr marL="0" lvl="6" indent="0" algn="r">
              <a:lnSpc>
                <a:spcPct val="100000"/>
              </a:lnSpc>
              <a:spcBef>
                <a:spcPts val="0"/>
              </a:spcBef>
              <a:spcAft>
                <a:spcPts val="0"/>
              </a:spcAft>
              <a:buSzPts val="1000"/>
              <a:buNone/>
              <a:defRPr/>
            </a:lvl7pPr>
            <a:lvl8pPr marL="0" lvl="7" indent="0" algn="r">
              <a:lnSpc>
                <a:spcPct val="100000"/>
              </a:lnSpc>
              <a:spcBef>
                <a:spcPts val="0"/>
              </a:spcBef>
              <a:spcAft>
                <a:spcPts val="0"/>
              </a:spcAft>
              <a:buSzPts val="1000"/>
              <a:buNone/>
              <a:defRPr/>
            </a:lvl8pPr>
            <a:lvl9pPr marL="0" lvl="8" indent="0" algn="r">
              <a:lnSpc>
                <a:spcPct val="100000"/>
              </a:lnSpc>
              <a:spcBef>
                <a:spcPts val="0"/>
              </a:spcBef>
              <a:spcAft>
                <a:spcPts val="0"/>
              </a:spcAft>
              <a:buSzPts val="1000"/>
              <a:buNone/>
              <a:defRPr/>
            </a:lvl9pPr>
          </a:lstStyle>
          <a:p>
            <a:pPr marL="0" lvl="0" indent="0" algn="r" rtl="0">
              <a:spcBef>
                <a:spcPts val="0"/>
              </a:spcBef>
              <a:spcAft>
                <a:spcPts val="0"/>
              </a:spcAft>
              <a:buNone/>
            </a:pPr>
            <a:fld id="{00000000-1234-1234-1234-123412341234}" type="slidenum">
              <a:rPr lang="cs-CZ"/>
              <a:t>‹#›</a:t>
            </a:fld>
            <a:endParaRPr/>
          </a:p>
        </p:txBody>
      </p:sp>
      <p:pic>
        <p:nvPicPr>
          <p:cNvPr id="72" name="Google Shape;72;p32"/>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3"/>
        <p:cNvGrpSpPr/>
        <p:nvPr/>
      </p:nvGrpSpPr>
      <p:grpSpPr>
        <a:xfrm>
          <a:off x="0" y="0"/>
          <a:ext cx="0" cy="0"/>
          <a:chOff x="0" y="0"/>
          <a:chExt cx="0" cy="0"/>
        </a:xfrm>
      </p:grpSpPr>
      <p:sp>
        <p:nvSpPr>
          <p:cNvPr id="74" name="Google Shape;74;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5" name="Google Shape;75;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pic>
        <p:nvPicPr>
          <p:cNvPr id="76" name="Google Shape;76;p33"/>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7"/>
        <p:cNvGrpSpPr/>
        <p:nvPr/>
      </p:nvGrpSpPr>
      <p:grpSpPr>
        <a:xfrm>
          <a:off x="0" y="0"/>
          <a:ext cx="0" cy="0"/>
          <a:chOff x="0" y="0"/>
          <a:chExt cx="0" cy="0"/>
        </a:xfrm>
      </p:grpSpPr>
      <p:sp>
        <p:nvSpPr>
          <p:cNvPr id="78" name="Google Shape;78;p3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79" name="Google Shape;79;p3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Clr>
                <a:schemeClr val="dk1"/>
              </a:buClr>
              <a:buSzPts val="1800"/>
              <a:buChar char="●"/>
              <a:defRPr>
                <a:solidFill>
                  <a:schemeClr val="dk1"/>
                </a:solidFill>
              </a:defRPr>
            </a:lvl1pPr>
            <a:lvl2pPr marL="914400" lvl="1" indent="-317500" algn="ctr">
              <a:lnSpc>
                <a:spcPct val="115000"/>
              </a:lnSpc>
              <a:spcBef>
                <a:spcPts val="0"/>
              </a:spcBef>
              <a:spcAft>
                <a:spcPts val="0"/>
              </a:spcAft>
              <a:buClr>
                <a:schemeClr val="dk1"/>
              </a:buClr>
              <a:buSzPts val="1400"/>
              <a:buChar char="○"/>
              <a:defRPr>
                <a:solidFill>
                  <a:schemeClr val="dk1"/>
                </a:solidFill>
              </a:defRPr>
            </a:lvl2pPr>
            <a:lvl3pPr marL="1371600" lvl="2" indent="-317500" algn="ctr">
              <a:lnSpc>
                <a:spcPct val="115000"/>
              </a:lnSpc>
              <a:spcBef>
                <a:spcPts val="0"/>
              </a:spcBef>
              <a:spcAft>
                <a:spcPts val="0"/>
              </a:spcAft>
              <a:buClr>
                <a:schemeClr val="dk1"/>
              </a:buClr>
              <a:buSzPts val="1400"/>
              <a:buChar char="■"/>
              <a:defRPr>
                <a:solidFill>
                  <a:schemeClr val="dk1"/>
                </a:solidFill>
              </a:defRPr>
            </a:lvl3pPr>
            <a:lvl4pPr marL="1828800" lvl="3" indent="-317500" algn="ctr">
              <a:lnSpc>
                <a:spcPct val="115000"/>
              </a:lnSpc>
              <a:spcBef>
                <a:spcPts val="0"/>
              </a:spcBef>
              <a:spcAft>
                <a:spcPts val="0"/>
              </a:spcAft>
              <a:buClr>
                <a:schemeClr val="dk1"/>
              </a:buClr>
              <a:buSzPts val="1400"/>
              <a:buChar char="●"/>
              <a:defRPr>
                <a:solidFill>
                  <a:schemeClr val="dk1"/>
                </a:solidFill>
              </a:defRPr>
            </a:lvl4pPr>
            <a:lvl5pPr marL="2286000" lvl="4" indent="-317500" algn="ctr">
              <a:lnSpc>
                <a:spcPct val="115000"/>
              </a:lnSpc>
              <a:spcBef>
                <a:spcPts val="0"/>
              </a:spcBef>
              <a:spcAft>
                <a:spcPts val="0"/>
              </a:spcAft>
              <a:buClr>
                <a:schemeClr val="dk1"/>
              </a:buClr>
              <a:buSzPts val="1400"/>
              <a:buChar char="○"/>
              <a:defRPr>
                <a:solidFill>
                  <a:schemeClr val="dk1"/>
                </a:solidFill>
              </a:defRPr>
            </a:lvl5pPr>
            <a:lvl6pPr marL="2743200" lvl="5" indent="-317500" algn="ctr">
              <a:lnSpc>
                <a:spcPct val="115000"/>
              </a:lnSpc>
              <a:spcBef>
                <a:spcPts val="0"/>
              </a:spcBef>
              <a:spcAft>
                <a:spcPts val="0"/>
              </a:spcAft>
              <a:buClr>
                <a:schemeClr val="dk1"/>
              </a:buClr>
              <a:buSzPts val="1400"/>
              <a:buChar char="■"/>
              <a:defRPr>
                <a:solidFill>
                  <a:schemeClr val="dk1"/>
                </a:solidFill>
              </a:defRPr>
            </a:lvl6pPr>
            <a:lvl7pPr marL="3200400" lvl="6" indent="-317500" algn="ctr">
              <a:lnSpc>
                <a:spcPct val="115000"/>
              </a:lnSpc>
              <a:spcBef>
                <a:spcPts val="0"/>
              </a:spcBef>
              <a:spcAft>
                <a:spcPts val="0"/>
              </a:spcAft>
              <a:buClr>
                <a:schemeClr val="dk1"/>
              </a:buClr>
              <a:buSzPts val="1400"/>
              <a:buChar char="●"/>
              <a:defRPr>
                <a:solidFill>
                  <a:schemeClr val="dk1"/>
                </a:solidFill>
              </a:defRPr>
            </a:lvl7pPr>
            <a:lvl8pPr marL="3657600" lvl="7" indent="-317500" algn="ctr">
              <a:lnSpc>
                <a:spcPct val="115000"/>
              </a:lnSpc>
              <a:spcBef>
                <a:spcPts val="0"/>
              </a:spcBef>
              <a:spcAft>
                <a:spcPts val="0"/>
              </a:spcAft>
              <a:buClr>
                <a:schemeClr val="dk1"/>
              </a:buClr>
              <a:buSzPts val="1400"/>
              <a:buChar char="○"/>
              <a:defRPr>
                <a:solidFill>
                  <a:schemeClr val="dk1"/>
                </a:solidFill>
              </a:defRPr>
            </a:lvl8pPr>
            <a:lvl9pPr marL="4114800" lvl="8" indent="-317500" algn="ctr">
              <a:lnSpc>
                <a:spcPct val="115000"/>
              </a:lnSpc>
              <a:spcBef>
                <a:spcPts val="0"/>
              </a:spcBef>
              <a:spcAft>
                <a:spcPts val="0"/>
              </a:spcAft>
              <a:buClr>
                <a:schemeClr val="dk1"/>
              </a:buClr>
              <a:buSzPts val="1400"/>
              <a:buChar char="■"/>
              <a:defRPr>
                <a:solidFill>
                  <a:schemeClr val="dk1"/>
                </a:solidFill>
              </a:defRPr>
            </a:lvl9pPr>
          </a:lstStyle>
          <a:p>
            <a:endParaRPr/>
          </a:p>
        </p:txBody>
      </p:sp>
      <p:sp>
        <p:nvSpPr>
          <p:cNvPr id="80" name="Google Shape;80;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pic>
        <p:nvPicPr>
          <p:cNvPr id="81" name="Google Shape;81;p34"/>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Úvodní snímek">
  <p:cSld name="Úvodní snímek">
    <p:spTree>
      <p:nvGrpSpPr>
        <p:cNvPr id="1" name="Shape 82"/>
        <p:cNvGrpSpPr/>
        <p:nvPr/>
      </p:nvGrpSpPr>
      <p:grpSpPr>
        <a:xfrm>
          <a:off x="0" y="0"/>
          <a:ext cx="0" cy="0"/>
          <a:chOff x="0" y="0"/>
          <a:chExt cx="0" cy="0"/>
        </a:xfrm>
      </p:grpSpPr>
      <p:sp>
        <p:nvSpPr>
          <p:cNvPr id="83" name="Google Shape;83;p35"/>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35"/>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85" name="Google Shape;85;p3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6" name="Google Shape;86;p3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7" name="Google Shape;87;p3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Vlastní rozložení">
  <p:cSld name="2_Vlastní rozložení">
    <p:spTree>
      <p:nvGrpSpPr>
        <p:cNvPr id="1" name="Shape 15"/>
        <p:cNvGrpSpPr/>
        <p:nvPr/>
      </p:nvGrpSpPr>
      <p:grpSpPr>
        <a:xfrm>
          <a:off x="0" y="0"/>
          <a:ext cx="0" cy="0"/>
          <a:chOff x="0" y="0"/>
          <a:chExt cx="0" cy="0"/>
        </a:xfrm>
      </p:grpSpPr>
      <p:sp>
        <p:nvSpPr>
          <p:cNvPr id="16" name="Google Shape;16;p21"/>
          <p:cNvSpPr txBox="1">
            <a:spLocks noGrp="1"/>
          </p:cNvSpPr>
          <p:nvPr>
            <p:ph type="title"/>
          </p:nvPr>
        </p:nvSpPr>
        <p:spPr>
          <a:xfrm>
            <a:off x="311700" y="445025"/>
            <a:ext cx="3902948"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a:lvl1pPr>
            <a:lvl2pPr marL="0" lvl="1" indent="0" algn="r">
              <a:lnSpc>
                <a:spcPct val="100000"/>
              </a:lnSpc>
              <a:spcBef>
                <a:spcPts val="0"/>
              </a:spcBef>
              <a:spcAft>
                <a:spcPts val="0"/>
              </a:spcAft>
              <a:buSzPts val="1000"/>
              <a:buNone/>
              <a:defRPr/>
            </a:lvl2pPr>
            <a:lvl3pPr marL="0" lvl="2" indent="0" algn="r">
              <a:lnSpc>
                <a:spcPct val="100000"/>
              </a:lnSpc>
              <a:spcBef>
                <a:spcPts val="0"/>
              </a:spcBef>
              <a:spcAft>
                <a:spcPts val="0"/>
              </a:spcAft>
              <a:buSzPts val="1000"/>
              <a:buNone/>
              <a:defRPr/>
            </a:lvl3pPr>
            <a:lvl4pPr marL="0" lvl="3" indent="0" algn="r">
              <a:lnSpc>
                <a:spcPct val="100000"/>
              </a:lnSpc>
              <a:spcBef>
                <a:spcPts val="0"/>
              </a:spcBef>
              <a:spcAft>
                <a:spcPts val="0"/>
              </a:spcAft>
              <a:buSzPts val="1000"/>
              <a:buNone/>
              <a:defRPr/>
            </a:lvl4pPr>
            <a:lvl5pPr marL="0" lvl="4" indent="0" algn="r">
              <a:lnSpc>
                <a:spcPct val="100000"/>
              </a:lnSpc>
              <a:spcBef>
                <a:spcPts val="0"/>
              </a:spcBef>
              <a:spcAft>
                <a:spcPts val="0"/>
              </a:spcAft>
              <a:buSzPts val="1000"/>
              <a:buNone/>
              <a:defRPr/>
            </a:lvl5pPr>
            <a:lvl6pPr marL="0" lvl="5" indent="0" algn="r">
              <a:lnSpc>
                <a:spcPct val="100000"/>
              </a:lnSpc>
              <a:spcBef>
                <a:spcPts val="0"/>
              </a:spcBef>
              <a:spcAft>
                <a:spcPts val="0"/>
              </a:spcAft>
              <a:buSzPts val="1000"/>
              <a:buNone/>
              <a:defRPr/>
            </a:lvl6pPr>
            <a:lvl7pPr marL="0" lvl="6" indent="0" algn="r">
              <a:lnSpc>
                <a:spcPct val="100000"/>
              </a:lnSpc>
              <a:spcBef>
                <a:spcPts val="0"/>
              </a:spcBef>
              <a:spcAft>
                <a:spcPts val="0"/>
              </a:spcAft>
              <a:buSzPts val="1000"/>
              <a:buNone/>
              <a:defRPr/>
            </a:lvl7pPr>
            <a:lvl8pPr marL="0" lvl="7" indent="0" algn="r">
              <a:lnSpc>
                <a:spcPct val="100000"/>
              </a:lnSpc>
              <a:spcBef>
                <a:spcPts val="0"/>
              </a:spcBef>
              <a:spcAft>
                <a:spcPts val="0"/>
              </a:spcAft>
              <a:buSzPts val="1000"/>
              <a:buNone/>
              <a:defRPr/>
            </a:lvl8pPr>
            <a:lvl9pPr marL="0" lvl="8" indent="0" algn="r">
              <a:lnSpc>
                <a:spcPct val="100000"/>
              </a:lnSpc>
              <a:spcBef>
                <a:spcPts val="0"/>
              </a:spcBef>
              <a:spcAft>
                <a:spcPts val="0"/>
              </a:spcAft>
              <a:buSzPts val="1000"/>
              <a:buNone/>
              <a:defRPr/>
            </a:lvl9pPr>
          </a:lstStyle>
          <a:p>
            <a:pPr marL="0" lvl="0" indent="0" algn="r" rtl="0">
              <a:spcBef>
                <a:spcPts val="0"/>
              </a:spcBef>
              <a:spcAft>
                <a:spcPts val="0"/>
              </a:spcAft>
              <a:buNone/>
            </a:pPr>
            <a:fld id="{00000000-1234-1234-1234-123412341234}" type="slidenum">
              <a:rPr lang="cs-CZ"/>
              <a:t>‹#›</a:t>
            </a:fld>
            <a:endParaRPr/>
          </a:p>
        </p:txBody>
      </p:sp>
      <p:sp>
        <p:nvSpPr>
          <p:cNvPr id="18" name="Google Shape;18;p21"/>
          <p:cNvSpPr txBox="1">
            <a:spLocks noGrp="1"/>
          </p:cNvSpPr>
          <p:nvPr>
            <p:ph type="body" idx="1"/>
          </p:nvPr>
        </p:nvSpPr>
        <p:spPr>
          <a:xfrm>
            <a:off x="311150" y="1266825"/>
            <a:ext cx="3902948" cy="307975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pic>
        <p:nvPicPr>
          <p:cNvPr id="19" name="Google Shape;19;p21"/>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Vlastní rozložení">
  <p:cSld name="1_Vlastní rozložení">
    <p:spTree>
      <p:nvGrpSpPr>
        <p:cNvPr id="1" name="Shape 20"/>
        <p:cNvGrpSpPr/>
        <p:nvPr/>
      </p:nvGrpSpPr>
      <p:grpSpPr>
        <a:xfrm>
          <a:off x="0" y="0"/>
          <a:ext cx="0" cy="0"/>
          <a:chOff x="0" y="0"/>
          <a:chExt cx="0" cy="0"/>
        </a:xfrm>
      </p:grpSpPr>
      <p:sp>
        <p:nvSpPr>
          <p:cNvPr id="21" name="Google Shape;21;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a:lvl1pPr>
            <a:lvl2pPr marL="0" lvl="1" indent="0" algn="r">
              <a:lnSpc>
                <a:spcPct val="100000"/>
              </a:lnSpc>
              <a:spcBef>
                <a:spcPts val="0"/>
              </a:spcBef>
              <a:spcAft>
                <a:spcPts val="0"/>
              </a:spcAft>
              <a:buSzPts val="1000"/>
              <a:buNone/>
              <a:defRPr/>
            </a:lvl2pPr>
            <a:lvl3pPr marL="0" lvl="2" indent="0" algn="r">
              <a:lnSpc>
                <a:spcPct val="100000"/>
              </a:lnSpc>
              <a:spcBef>
                <a:spcPts val="0"/>
              </a:spcBef>
              <a:spcAft>
                <a:spcPts val="0"/>
              </a:spcAft>
              <a:buSzPts val="1000"/>
              <a:buNone/>
              <a:defRPr/>
            </a:lvl3pPr>
            <a:lvl4pPr marL="0" lvl="3" indent="0" algn="r">
              <a:lnSpc>
                <a:spcPct val="100000"/>
              </a:lnSpc>
              <a:spcBef>
                <a:spcPts val="0"/>
              </a:spcBef>
              <a:spcAft>
                <a:spcPts val="0"/>
              </a:spcAft>
              <a:buSzPts val="1000"/>
              <a:buNone/>
              <a:defRPr/>
            </a:lvl4pPr>
            <a:lvl5pPr marL="0" lvl="4" indent="0" algn="r">
              <a:lnSpc>
                <a:spcPct val="100000"/>
              </a:lnSpc>
              <a:spcBef>
                <a:spcPts val="0"/>
              </a:spcBef>
              <a:spcAft>
                <a:spcPts val="0"/>
              </a:spcAft>
              <a:buSzPts val="1000"/>
              <a:buNone/>
              <a:defRPr/>
            </a:lvl5pPr>
            <a:lvl6pPr marL="0" lvl="5" indent="0" algn="r">
              <a:lnSpc>
                <a:spcPct val="100000"/>
              </a:lnSpc>
              <a:spcBef>
                <a:spcPts val="0"/>
              </a:spcBef>
              <a:spcAft>
                <a:spcPts val="0"/>
              </a:spcAft>
              <a:buSzPts val="1000"/>
              <a:buNone/>
              <a:defRPr/>
            </a:lvl6pPr>
            <a:lvl7pPr marL="0" lvl="6" indent="0" algn="r">
              <a:lnSpc>
                <a:spcPct val="100000"/>
              </a:lnSpc>
              <a:spcBef>
                <a:spcPts val="0"/>
              </a:spcBef>
              <a:spcAft>
                <a:spcPts val="0"/>
              </a:spcAft>
              <a:buSzPts val="1000"/>
              <a:buNone/>
              <a:defRPr/>
            </a:lvl7pPr>
            <a:lvl8pPr marL="0" lvl="7" indent="0" algn="r">
              <a:lnSpc>
                <a:spcPct val="100000"/>
              </a:lnSpc>
              <a:spcBef>
                <a:spcPts val="0"/>
              </a:spcBef>
              <a:spcAft>
                <a:spcPts val="0"/>
              </a:spcAft>
              <a:buSzPts val="1000"/>
              <a:buNone/>
              <a:defRPr/>
            </a:lvl8pPr>
            <a:lvl9pPr marL="0" lvl="8" indent="0" algn="r">
              <a:lnSpc>
                <a:spcPct val="100000"/>
              </a:lnSpc>
              <a:spcBef>
                <a:spcPts val="0"/>
              </a:spcBef>
              <a:spcAft>
                <a:spcPts val="0"/>
              </a:spcAft>
              <a:buSzPts val="1000"/>
              <a:buNone/>
              <a:defRPr/>
            </a:lvl9pPr>
          </a:lstStyle>
          <a:p>
            <a:pPr marL="0" lvl="0" indent="0" algn="r" rtl="0">
              <a:spcBef>
                <a:spcPts val="0"/>
              </a:spcBef>
              <a:spcAft>
                <a:spcPts val="0"/>
              </a:spcAft>
              <a:buNone/>
            </a:pPr>
            <a:fld id="{00000000-1234-1234-1234-123412341234}" type="slidenum">
              <a:rPr lang="cs-CZ"/>
              <a:t>‹#›</a:t>
            </a:fld>
            <a:endParaRPr/>
          </a:p>
        </p:txBody>
      </p:sp>
      <p:pic>
        <p:nvPicPr>
          <p:cNvPr id="23" name="Google Shape;23;p22"/>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ED615"/>
        </a:solidFill>
        <a:effectLst/>
      </p:bgPr>
    </p:bg>
    <p:spTree>
      <p:nvGrpSpPr>
        <p:cNvPr id="1" name="Shape 24"/>
        <p:cNvGrpSpPr/>
        <p:nvPr/>
      </p:nvGrpSpPr>
      <p:grpSpPr>
        <a:xfrm>
          <a:off x="0" y="0"/>
          <a:ext cx="0" cy="0"/>
          <a:chOff x="0" y="0"/>
          <a:chExt cx="0" cy="0"/>
        </a:xfrm>
      </p:grpSpPr>
      <p:sp>
        <p:nvSpPr>
          <p:cNvPr id="25" name="Google Shape;25;p2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Font typeface="Archivo Black"/>
              <a:buNone/>
              <a:defRPr sz="5200">
                <a:latin typeface="Archivo Black"/>
                <a:ea typeface="Archivo Black"/>
                <a:cs typeface="Archivo Black"/>
                <a:sym typeface="Archivo Black"/>
              </a:defRPr>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a:endParaRPr/>
          </a:p>
        </p:txBody>
      </p:sp>
      <p:sp>
        <p:nvSpPr>
          <p:cNvPr id="26" name="Google Shape;26;p2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7" name="Google Shape;27;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sp>
        <p:nvSpPr>
          <p:cNvPr id="28" name="Google Shape;28;p23"/>
          <p:cNvSpPr txBox="1">
            <a:spLocks noGrp="1"/>
          </p:cNvSpPr>
          <p:nvPr>
            <p:ph type="subTitle" idx="2"/>
          </p:nvPr>
        </p:nvSpPr>
        <p:spPr>
          <a:xfrm>
            <a:off x="311700" y="374867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1300"/>
              <a:buNone/>
              <a:defRPr sz="13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29" name="Google Shape;29;p23"/>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bg>
      <p:bgPr>
        <a:solidFill>
          <a:srgbClr val="F1AFCE"/>
        </a:solidFill>
        <a:effectLst/>
      </p:bgPr>
    </p:bg>
    <p:spTree>
      <p:nvGrpSpPr>
        <p:cNvPr id="1" name="Shape 30"/>
        <p:cNvGrpSpPr/>
        <p:nvPr/>
      </p:nvGrpSpPr>
      <p:grpSpPr>
        <a:xfrm>
          <a:off x="0" y="0"/>
          <a:ext cx="0" cy="0"/>
          <a:chOff x="0" y="0"/>
          <a:chExt cx="0" cy="0"/>
        </a:xfrm>
      </p:grpSpPr>
      <p:sp>
        <p:nvSpPr>
          <p:cNvPr id="31" name="Google Shape;31;p2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Font typeface="Archivo Black"/>
              <a:buNone/>
              <a:defRPr sz="5200">
                <a:latin typeface="Archivo Black"/>
                <a:ea typeface="Archivo Black"/>
                <a:cs typeface="Archivo Black"/>
                <a:sym typeface="Archivo Black"/>
              </a:defRPr>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a:endParaRPr/>
          </a:p>
        </p:txBody>
      </p:sp>
      <p:sp>
        <p:nvSpPr>
          <p:cNvPr id="32" name="Google Shape;32;p2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3" name="Google Shape;33;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sp>
        <p:nvSpPr>
          <p:cNvPr id="34" name="Google Shape;34;p24"/>
          <p:cNvSpPr txBox="1">
            <a:spLocks noGrp="1"/>
          </p:cNvSpPr>
          <p:nvPr>
            <p:ph type="subTitle" idx="2"/>
          </p:nvPr>
        </p:nvSpPr>
        <p:spPr>
          <a:xfrm>
            <a:off x="311700" y="374867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1300"/>
              <a:buNone/>
              <a:defRPr sz="13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35" name="Google Shape;35;p24"/>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1_Title slide 2">
    <p:bg>
      <p:bgPr>
        <a:solidFill>
          <a:srgbClr val="F5715F"/>
        </a:solidFill>
        <a:effectLst/>
      </p:bgPr>
    </p:bg>
    <p:spTree>
      <p:nvGrpSpPr>
        <p:cNvPr id="1" name="Shape 36"/>
        <p:cNvGrpSpPr/>
        <p:nvPr/>
      </p:nvGrpSpPr>
      <p:grpSpPr>
        <a:xfrm>
          <a:off x="0" y="0"/>
          <a:ext cx="0" cy="0"/>
          <a:chOff x="0" y="0"/>
          <a:chExt cx="0" cy="0"/>
        </a:xfrm>
      </p:grpSpPr>
      <p:sp>
        <p:nvSpPr>
          <p:cNvPr id="37" name="Google Shape;37;p2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Font typeface="Archivo Black"/>
              <a:buNone/>
              <a:defRPr sz="5200">
                <a:latin typeface="Archivo Black"/>
                <a:ea typeface="Archivo Black"/>
                <a:cs typeface="Archivo Black"/>
                <a:sym typeface="Archivo Black"/>
              </a:defRPr>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a:endParaRPr/>
          </a:p>
        </p:txBody>
      </p:sp>
      <p:sp>
        <p:nvSpPr>
          <p:cNvPr id="38" name="Google Shape;38;p2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400"/>
              <a:buNone/>
              <a:defRPr sz="24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9" name="Google Shape;39;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sp>
        <p:nvSpPr>
          <p:cNvPr id="40" name="Google Shape;40;p25"/>
          <p:cNvSpPr txBox="1">
            <a:spLocks noGrp="1"/>
          </p:cNvSpPr>
          <p:nvPr>
            <p:ph type="subTitle" idx="2"/>
          </p:nvPr>
        </p:nvSpPr>
        <p:spPr>
          <a:xfrm>
            <a:off x="311700" y="374867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1300"/>
              <a:buNone/>
              <a:defRPr sz="13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41" name="Google Shape;41;p25"/>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1_Title slide 3">
    <p:bg>
      <p:bgPr>
        <a:solidFill>
          <a:srgbClr val="404DDB"/>
        </a:solidFill>
        <a:effectLst/>
      </p:bgPr>
    </p:bg>
    <p:spTree>
      <p:nvGrpSpPr>
        <p:cNvPr id="1" name="Shape 42"/>
        <p:cNvGrpSpPr/>
        <p:nvPr/>
      </p:nvGrpSpPr>
      <p:grpSpPr>
        <a:xfrm>
          <a:off x="0" y="0"/>
          <a:ext cx="0" cy="0"/>
          <a:chOff x="0" y="0"/>
          <a:chExt cx="0" cy="0"/>
        </a:xfrm>
      </p:grpSpPr>
      <p:sp>
        <p:nvSpPr>
          <p:cNvPr id="43" name="Google Shape;43;p2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Font typeface="Archivo Black"/>
              <a:buNone/>
              <a:defRPr sz="5200">
                <a:solidFill>
                  <a:schemeClr val="lt1"/>
                </a:solidFill>
                <a:latin typeface="Archivo Black"/>
                <a:ea typeface="Archivo Black"/>
                <a:cs typeface="Archivo Black"/>
                <a:sym typeface="Archivo Black"/>
              </a:defRPr>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a:endParaRPr/>
          </a:p>
        </p:txBody>
      </p:sp>
      <p:sp>
        <p:nvSpPr>
          <p:cNvPr id="44" name="Google Shape;44;p2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400"/>
              <a:buNone/>
              <a:defRPr sz="24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5" name="Google Shape;45;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sp>
        <p:nvSpPr>
          <p:cNvPr id="46" name="Google Shape;46;p26"/>
          <p:cNvSpPr txBox="1">
            <a:spLocks noGrp="1"/>
          </p:cNvSpPr>
          <p:nvPr>
            <p:ph type="subTitle" idx="2"/>
          </p:nvPr>
        </p:nvSpPr>
        <p:spPr>
          <a:xfrm>
            <a:off x="311700" y="374867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1300"/>
              <a:buNone/>
              <a:defRPr sz="13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47" name="Google Shape;47;p26"/>
          <p:cNvPicPr preferRelativeResize="0"/>
          <p:nvPr/>
        </p:nvPicPr>
        <p:blipFill rotWithShape="1">
          <a:blip r:embed="rId2">
            <a:alphaModFix/>
          </a:blip>
          <a:srcRect/>
          <a:stretch/>
        </p:blipFill>
        <p:spPr>
          <a:xfrm>
            <a:off x="402907" y="4455034"/>
            <a:ext cx="442826" cy="3888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ED615"/>
        </a:solidFill>
        <a:effectLst/>
      </p:bgPr>
    </p:bg>
    <p:spTree>
      <p:nvGrpSpPr>
        <p:cNvPr id="1" name="Shape 48"/>
        <p:cNvGrpSpPr/>
        <p:nvPr/>
      </p:nvGrpSpPr>
      <p:grpSpPr>
        <a:xfrm>
          <a:off x="0" y="0"/>
          <a:ext cx="0" cy="0"/>
          <a:chOff x="0" y="0"/>
          <a:chExt cx="0" cy="0"/>
        </a:xfrm>
      </p:grpSpPr>
      <p:sp>
        <p:nvSpPr>
          <p:cNvPr id="49" name="Google Shape;49;p2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50" name="Google Shape;50;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pic>
        <p:nvPicPr>
          <p:cNvPr id="51" name="Google Shape;51;p27"/>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p:cSld name="1_Section header">
    <p:bg>
      <p:bgPr>
        <a:solidFill>
          <a:srgbClr val="F1AFCE"/>
        </a:solidFill>
        <a:effectLst/>
      </p:bgPr>
    </p:bg>
    <p:spTree>
      <p:nvGrpSpPr>
        <p:cNvPr id="1" name="Shape 52"/>
        <p:cNvGrpSpPr/>
        <p:nvPr/>
      </p:nvGrpSpPr>
      <p:grpSpPr>
        <a:xfrm>
          <a:off x="0" y="0"/>
          <a:ext cx="0" cy="0"/>
          <a:chOff x="0" y="0"/>
          <a:chExt cx="0" cy="0"/>
        </a:xfrm>
      </p:grpSpPr>
      <p:sp>
        <p:nvSpPr>
          <p:cNvPr id="53" name="Google Shape;53;p2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54" name="Google Shape;54;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pic>
        <p:nvPicPr>
          <p:cNvPr id="55" name="Google Shape;55;p28"/>
          <p:cNvPicPr preferRelativeResize="0"/>
          <p:nvPr/>
        </p:nvPicPr>
        <p:blipFill rotWithShape="1">
          <a:blip r:embed="rId2">
            <a:alphaModFix/>
          </a:blip>
          <a:srcRect/>
          <a:stretch/>
        </p:blipFill>
        <p:spPr>
          <a:xfrm>
            <a:off x="400525" y="4457050"/>
            <a:ext cx="448301" cy="3935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chivo Black"/>
              <a:buNone/>
              <a:defRPr sz="2800" b="0" i="0" u="none" strike="noStrike" cap="none">
                <a:solidFill>
                  <a:schemeClr val="dk1"/>
                </a:solidFill>
                <a:latin typeface="Archivo Black"/>
                <a:ea typeface="Archivo Black"/>
                <a:cs typeface="Archivo Black"/>
                <a:sym typeface="Archivo Black"/>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Roboto"/>
              <a:buChar char="●"/>
              <a:defRPr sz="1800" b="0" i="0" u="none" strike="noStrike" cap="none">
                <a:solidFill>
                  <a:schemeClr val="dk2"/>
                </a:solidFill>
                <a:latin typeface="Roboto"/>
                <a:ea typeface="Roboto"/>
                <a:cs typeface="Roboto"/>
                <a:sym typeface="Roboto"/>
              </a:defRPr>
            </a:lvl1pPr>
            <a:lvl2pPr marL="914400" marR="0" lvl="1"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2pPr>
            <a:lvl3pPr marL="1371600" marR="0" lvl="2"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3pPr>
            <a:lvl4pPr marL="1828800" marR="0" lvl="3"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4pPr>
            <a:lvl5pPr marL="2286000" marR="0" lvl="4"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5pPr>
            <a:lvl6pPr marL="2743200" marR="0" lvl="5"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6pPr>
            <a:lvl7pPr marL="3200400" marR="0" lvl="6"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7pPr>
            <a:lvl8pPr marL="3657600" marR="0" lvl="7"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8pPr>
            <a:lvl9pPr marL="4114800" marR="0" lvl="8"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9pPr>
          </a:lstStyle>
          <a:p>
            <a:endParaRPr/>
          </a:p>
        </p:txBody>
      </p:sp>
      <p:sp>
        <p:nvSpPr>
          <p:cNvPr id="8" name="Google Shape;8;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s-CZ"/>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jpg"/><Relationship Id="rId21" Type="http://schemas.openxmlformats.org/officeDocument/2006/relationships/image" Target="../media/image23.jpg"/><Relationship Id="rId7" Type="http://schemas.openxmlformats.org/officeDocument/2006/relationships/image" Target="../media/image9.jpg"/><Relationship Id="rId12" Type="http://schemas.openxmlformats.org/officeDocument/2006/relationships/image" Target="../media/image14.jpg"/><Relationship Id="rId17" Type="http://schemas.openxmlformats.org/officeDocument/2006/relationships/image" Target="../media/image19.png"/><Relationship Id="rId2" Type="http://schemas.openxmlformats.org/officeDocument/2006/relationships/notesSlide" Target="../notesSlides/notesSlide4.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grpSp>
        <p:nvGrpSpPr>
          <p:cNvPr id="92" name="Google Shape;92;p1"/>
          <p:cNvGrpSpPr/>
          <p:nvPr/>
        </p:nvGrpSpPr>
        <p:grpSpPr>
          <a:xfrm>
            <a:off x="1" y="0"/>
            <a:ext cx="9143771" cy="5143372"/>
            <a:chOff x="0" y="0"/>
            <a:chExt cx="9144000" cy="5143500"/>
          </a:xfrm>
        </p:grpSpPr>
        <p:sp>
          <p:nvSpPr>
            <p:cNvPr id="93" name="Google Shape;93;p1"/>
            <p:cNvSpPr/>
            <p:nvPr/>
          </p:nvSpPr>
          <p:spPr>
            <a:xfrm>
              <a:off x="0" y="0"/>
              <a:ext cx="9144000" cy="5143500"/>
            </a:xfrm>
            <a:prstGeom prst="rect">
              <a:avLst/>
            </a:prstGeom>
            <a:solidFill>
              <a:srgbClr val="9AD9C2"/>
            </a:solidFill>
            <a:ln>
              <a:noFill/>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Clr>
                  <a:srgbClr val="000000"/>
                </a:buClr>
                <a:buSzPts val="788"/>
                <a:buFont typeface="Arial"/>
                <a:buNone/>
              </a:pPr>
              <a:endParaRPr sz="788" b="0" i="0" u="none" strike="noStrike" cap="none">
                <a:solidFill>
                  <a:srgbClr val="000000"/>
                </a:solidFill>
                <a:latin typeface="Roboto"/>
                <a:ea typeface="Roboto"/>
                <a:cs typeface="Roboto"/>
                <a:sym typeface="Roboto"/>
              </a:endParaRPr>
            </a:p>
          </p:txBody>
        </p:sp>
        <p:sp>
          <p:nvSpPr>
            <p:cNvPr id="94" name="Google Shape;94;p1"/>
            <p:cNvSpPr/>
            <p:nvPr/>
          </p:nvSpPr>
          <p:spPr>
            <a:xfrm>
              <a:off x="261307" y="215405"/>
              <a:ext cx="8684700" cy="4712700"/>
            </a:xfrm>
            <a:prstGeom prst="roundRect">
              <a:avLst>
                <a:gd name="adj" fmla="val 5000"/>
              </a:avLst>
            </a:prstGeom>
            <a:solidFill>
              <a:srgbClr val="FFFFFF"/>
            </a:solidFill>
            <a:ln>
              <a:noFill/>
            </a:ln>
          </p:spPr>
          <p:txBody>
            <a:bodyPr spcFirstLastPara="1" wrap="square" lIns="68550" tIns="68550" rIns="68550" bIns="68550" anchor="ctr" anchorCtr="0">
              <a:noAutofit/>
            </a:bodyPr>
            <a:lstStyle/>
            <a:p>
              <a:pPr marL="0" marR="0" lvl="0" indent="0" algn="ctr" rtl="0">
                <a:lnSpc>
                  <a:spcPct val="100000"/>
                </a:lnSpc>
                <a:spcBef>
                  <a:spcPts val="0"/>
                </a:spcBef>
                <a:spcAft>
                  <a:spcPts val="0"/>
                </a:spcAft>
                <a:buClr>
                  <a:srgbClr val="000000"/>
                </a:buClr>
                <a:buSzPts val="788"/>
                <a:buFont typeface="Arial"/>
                <a:buNone/>
              </a:pPr>
              <a:endParaRPr sz="788" b="0" i="0" u="none" strike="noStrike" cap="none">
                <a:solidFill>
                  <a:srgbClr val="000000"/>
                </a:solidFill>
                <a:latin typeface="Roboto"/>
                <a:ea typeface="Roboto"/>
                <a:cs typeface="Roboto"/>
                <a:sym typeface="Roboto"/>
              </a:endParaRPr>
            </a:p>
          </p:txBody>
        </p:sp>
      </p:grpSp>
      <p:pic>
        <p:nvPicPr>
          <p:cNvPr id="95" name="Google Shape;95;p1"/>
          <p:cNvPicPr preferRelativeResize="0"/>
          <p:nvPr/>
        </p:nvPicPr>
        <p:blipFill rotWithShape="1">
          <a:blip r:embed="rId3">
            <a:alphaModFix/>
          </a:blip>
          <a:srcRect t="10690" b="-10688"/>
          <a:stretch/>
        </p:blipFill>
        <p:spPr>
          <a:xfrm>
            <a:off x="5382431" y="0"/>
            <a:ext cx="2750775" cy="2657287"/>
          </a:xfrm>
          <a:prstGeom prst="rect">
            <a:avLst/>
          </a:prstGeom>
          <a:noFill/>
          <a:ln>
            <a:noFill/>
          </a:ln>
        </p:spPr>
      </p:pic>
      <p:pic>
        <p:nvPicPr>
          <p:cNvPr id="96" name="Google Shape;96;p1"/>
          <p:cNvPicPr preferRelativeResize="0"/>
          <p:nvPr/>
        </p:nvPicPr>
        <p:blipFill rotWithShape="1">
          <a:blip r:embed="rId4">
            <a:alphaModFix/>
          </a:blip>
          <a:srcRect/>
          <a:stretch/>
        </p:blipFill>
        <p:spPr>
          <a:xfrm>
            <a:off x="7625634" y="353401"/>
            <a:ext cx="973364" cy="854606"/>
          </a:xfrm>
          <a:prstGeom prst="rect">
            <a:avLst/>
          </a:prstGeom>
          <a:noFill/>
          <a:ln>
            <a:noFill/>
          </a:ln>
        </p:spPr>
      </p:pic>
      <p:sp>
        <p:nvSpPr>
          <p:cNvPr id="97" name="Google Shape;97;p1"/>
          <p:cNvSpPr txBox="1"/>
          <p:nvPr/>
        </p:nvSpPr>
        <p:spPr>
          <a:xfrm>
            <a:off x="547200" y="2015851"/>
            <a:ext cx="8520600" cy="111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chivo Black"/>
              <a:buNone/>
            </a:pPr>
            <a:r>
              <a:rPr lang="cs-CZ" sz="2000" b="0" i="0" u="none" strike="noStrike" cap="none">
                <a:solidFill>
                  <a:schemeClr val="dk1"/>
                </a:solidFill>
                <a:latin typeface="Roboto"/>
                <a:ea typeface="Roboto"/>
                <a:cs typeface="Roboto"/>
                <a:sym typeface="Roboto"/>
              </a:rPr>
              <a:t>PhDr. Lenka Felcmanová, Ph.D.:</a:t>
            </a:r>
            <a:br>
              <a:rPr lang="cs-CZ" sz="2000" b="0" i="0" u="none" strike="noStrike" cap="none">
                <a:solidFill>
                  <a:schemeClr val="dk1"/>
                </a:solidFill>
                <a:latin typeface="Roboto"/>
                <a:ea typeface="Roboto"/>
                <a:cs typeface="Roboto"/>
                <a:sym typeface="Roboto"/>
              </a:rPr>
            </a:br>
            <a:r>
              <a:rPr lang="cs-CZ" sz="4800" b="0" i="0" u="none" strike="noStrike" cap="none">
                <a:solidFill>
                  <a:schemeClr val="dk1"/>
                </a:solidFill>
                <a:latin typeface="Archivo Black"/>
                <a:ea typeface="Archivo Black"/>
                <a:cs typeface="Archivo Black"/>
                <a:sym typeface="Archivo Black"/>
              </a:rPr>
              <a:t>Opening Remarks</a:t>
            </a:r>
            <a:endParaRPr sz="4800"/>
          </a:p>
        </p:txBody>
      </p:sp>
      <p:sp>
        <p:nvSpPr>
          <p:cNvPr id="98" name="Google Shape;98;p1"/>
          <p:cNvSpPr txBox="1"/>
          <p:nvPr/>
        </p:nvSpPr>
        <p:spPr>
          <a:xfrm>
            <a:off x="547200" y="3534951"/>
            <a:ext cx="8520600" cy="1111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chemeClr val="dk1"/>
              </a:buClr>
              <a:buSzPts val="5200"/>
              <a:buFont typeface="Archivo Black"/>
              <a:buNone/>
            </a:pPr>
            <a:r>
              <a:rPr lang="cs-CZ" sz="2000" b="0" i="0" u="none" strike="noStrike" cap="none">
                <a:solidFill>
                  <a:srgbClr val="404DDB"/>
                </a:solidFill>
                <a:latin typeface="Roboto"/>
                <a:ea typeface="Roboto"/>
                <a:cs typeface="Roboto"/>
                <a:sym typeface="Roboto"/>
              </a:rPr>
              <a:t>PhDr. Lenka Felcmanová, Ph.D.:</a:t>
            </a:r>
            <a:br>
              <a:rPr lang="cs-CZ" sz="2000" b="0" i="0" u="none" strike="noStrike" cap="none">
                <a:solidFill>
                  <a:srgbClr val="404DDB"/>
                </a:solidFill>
                <a:latin typeface="Roboto"/>
                <a:ea typeface="Roboto"/>
                <a:cs typeface="Roboto"/>
                <a:sym typeface="Roboto"/>
              </a:rPr>
            </a:br>
            <a:r>
              <a:rPr lang="cs-CZ" sz="4800" b="0" i="0" u="none" strike="noStrike" cap="none">
                <a:solidFill>
                  <a:srgbClr val="404DDB"/>
                </a:solidFill>
                <a:latin typeface="Archivo Black"/>
                <a:ea typeface="Archivo Black"/>
                <a:cs typeface="Archivo Black"/>
                <a:sym typeface="Archivo Black"/>
              </a:rPr>
              <a:t>Úvodní slovo</a:t>
            </a:r>
            <a:endParaRPr sz="4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0"/>
        <p:cNvGrpSpPr/>
        <p:nvPr/>
      </p:nvGrpSpPr>
      <p:grpSpPr>
        <a:xfrm>
          <a:off x="0" y="0"/>
          <a:ext cx="0" cy="0"/>
          <a:chOff x="0" y="0"/>
          <a:chExt cx="0" cy="0"/>
        </a:xfrm>
      </p:grpSpPr>
      <p:sp>
        <p:nvSpPr>
          <p:cNvPr id="181" name="Google Shape;181;p10"/>
          <p:cNvSpPr txBox="1">
            <a:spLocks noGrp="1"/>
          </p:cNvSpPr>
          <p:nvPr>
            <p:ph type="title"/>
          </p:nvPr>
        </p:nvSpPr>
        <p:spPr>
          <a:xfrm>
            <a:off x="387900"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Review of Existing EB Approaches adapted in the Czech Republic</a:t>
            </a:r>
            <a:endParaRPr sz="2000"/>
          </a:p>
        </p:txBody>
      </p:sp>
      <p:sp>
        <p:nvSpPr>
          <p:cNvPr id="182" name="Google Shape;182;p10"/>
          <p:cNvSpPr txBox="1">
            <a:spLocks noGrp="1"/>
          </p:cNvSpPr>
          <p:nvPr>
            <p:ph type="body" idx="1"/>
          </p:nvPr>
        </p:nvSpPr>
        <p:spPr>
          <a:xfrm>
            <a:off x="387349" y="1523999"/>
            <a:ext cx="4260900" cy="2822700"/>
          </a:xfrm>
          <a:prstGeom prst="rect">
            <a:avLst/>
          </a:prstGeom>
          <a:noFill/>
          <a:ln>
            <a:noFill/>
          </a:ln>
        </p:spPr>
        <p:txBody>
          <a:bodyPr spcFirstLastPara="1" wrap="square" lIns="91425" tIns="91425" rIns="91425" bIns="91425" anchor="t" anchorCtr="0">
            <a:normAutofit/>
          </a:bodyPr>
          <a:lstStyle/>
          <a:p>
            <a:pPr marL="9525" lvl="0" indent="0" algn="l" rtl="0">
              <a:lnSpc>
                <a:spcPct val="100000"/>
              </a:lnSpc>
              <a:spcBef>
                <a:spcPts val="1200"/>
              </a:spcBef>
              <a:spcAft>
                <a:spcPts val="0"/>
              </a:spcAft>
              <a:buSzPts val="1800"/>
              <a:buNone/>
            </a:pPr>
            <a:r>
              <a:rPr lang="cs-CZ" b="1">
                <a:solidFill>
                  <a:schemeClr val="dk1"/>
                </a:solidFill>
              </a:rPr>
              <a:t>Enhancing awareness of available approaches and methodologies</a:t>
            </a:r>
            <a:endParaRPr/>
          </a:p>
          <a:p>
            <a:pPr marL="9525" lvl="0" indent="0" algn="l" rtl="0">
              <a:lnSpc>
                <a:spcPct val="100000"/>
              </a:lnSpc>
              <a:spcBef>
                <a:spcPts val="1200"/>
              </a:spcBef>
              <a:spcAft>
                <a:spcPts val="0"/>
              </a:spcAft>
              <a:buSzPts val="1800"/>
              <a:buNone/>
            </a:pPr>
            <a:endParaRPr b="1">
              <a:solidFill>
                <a:schemeClr val="dk1"/>
              </a:solidFill>
            </a:endParaRPr>
          </a:p>
          <a:p>
            <a:pPr marL="9525" lvl="0" indent="0" algn="l" rtl="0">
              <a:lnSpc>
                <a:spcPct val="100000"/>
              </a:lnSpc>
              <a:spcBef>
                <a:spcPts val="1200"/>
              </a:spcBef>
              <a:spcAft>
                <a:spcPts val="0"/>
              </a:spcAft>
              <a:buSzPts val="1800"/>
              <a:buNone/>
            </a:pPr>
            <a:r>
              <a:rPr lang="cs-CZ" sz="1300">
                <a:solidFill>
                  <a:schemeClr val="dk1"/>
                </a:solidFill>
              </a:rPr>
              <a:t>Resource hub for students with a focus on evidence</a:t>
            </a:r>
            <a:endParaRPr/>
          </a:p>
          <a:p>
            <a:pPr marL="9525" lvl="0" indent="0" algn="l" rtl="0">
              <a:lnSpc>
                <a:spcPct val="100000"/>
              </a:lnSpc>
              <a:spcBef>
                <a:spcPts val="1200"/>
              </a:spcBef>
              <a:spcAft>
                <a:spcPts val="0"/>
              </a:spcAft>
              <a:buSzPts val="1800"/>
              <a:buNone/>
            </a:pPr>
            <a:r>
              <a:rPr lang="cs-CZ" sz="1300">
                <a:solidFill>
                  <a:schemeClr val="dk1"/>
                </a:solidFill>
              </a:rPr>
              <a:t>Resource hub for in-service teachers</a:t>
            </a:r>
            <a:endParaRPr/>
          </a:p>
          <a:p>
            <a:pPr marL="9525" lvl="0" indent="0" algn="l" rtl="0">
              <a:lnSpc>
                <a:spcPct val="100000"/>
              </a:lnSpc>
              <a:spcBef>
                <a:spcPts val="1200"/>
              </a:spcBef>
              <a:spcAft>
                <a:spcPts val="0"/>
              </a:spcAft>
              <a:buSzPts val="1800"/>
              <a:buNone/>
            </a:pPr>
            <a:r>
              <a:rPr lang="cs-CZ" sz="1300">
                <a:solidFill>
                  <a:schemeClr val="dk1"/>
                </a:solidFill>
              </a:rPr>
              <a:t>Complex overview of existing school-wide approaches</a:t>
            </a:r>
            <a:endParaRPr/>
          </a:p>
          <a:p>
            <a:pPr marL="9525" lvl="0" indent="0" algn="l" rtl="0">
              <a:lnSpc>
                <a:spcPct val="100000"/>
              </a:lnSpc>
              <a:spcBef>
                <a:spcPts val="1200"/>
              </a:spcBef>
              <a:spcAft>
                <a:spcPts val="0"/>
              </a:spcAft>
              <a:buSzPts val="1800"/>
              <a:buNone/>
            </a:pPr>
            <a:r>
              <a:rPr lang="cs-CZ" sz="1300">
                <a:solidFill>
                  <a:schemeClr val="dk1"/>
                </a:solidFill>
              </a:rPr>
              <a:t>Summary for potential research activities</a:t>
            </a:r>
            <a:endParaRPr/>
          </a:p>
        </p:txBody>
      </p:sp>
      <p:sp>
        <p:nvSpPr>
          <p:cNvPr id="183" name="Google Shape;183;p10"/>
          <p:cNvSpPr txBox="1"/>
          <p:nvPr/>
        </p:nvSpPr>
        <p:spPr>
          <a:xfrm>
            <a:off x="4929352" y="445025"/>
            <a:ext cx="3902948"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2000" i="0" u="none" strike="noStrike" cap="none">
                <a:solidFill>
                  <a:srgbClr val="404DDB"/>
                </a:solidFill>
                <a:latin typeface="Archivo Black"/>
                <a:ea typeface="Archivo Black"/>
                <a:cs typeface="Archivo Black"/>
                <a:sym typeface="Archivo Black"/>
              </a:rPr>
              <a:t>Rešerše dostupných EB přístupů v ČR</a:t>
            </a:r>
            <a:endParaRPr sz="2000"/>
          </a:p>
        </p:txBody>
      </p:sp>
      <p:sp>
        <p:nvSpPr>
          <p:cNvPr id="184" name="Google Shape;184;p10"/>
          <p:cNvSpPr txBox="1"/>
          <p:nvPr/>
        </p:nvSpPr>
        <p:spPr>
          <a:xfrm>
            <a:off x="4928802" y="1523999"/>
            <a:ext cx="3902948" cy="2822576"/>
          </a:xfrm>
          <a:prstGeom prst="rect">
            <a:avLst/>
          </a:prstGeom>
          <a:noFill/>
          <a:ln>
            <a:noFill/>
          </a:ln>
        </p:spPr>
        <p:txBody>
          <a:bodyPr spcFirstLastPara="1" wrap="square" lIns="91425" tIns="91425" rIns="91425" bIns="91425" anchor="t" anchorCtr="0">
            <a:normAutofit/>
          </a:bodyPr>
          <a:lstStyle/>
          <a:p>
            <a:pPr marL="9525" marR="0" lvl="0" indent="0" algn="l" rtl="0">
              <a:lnSpc>
                <a:spcPct val="100000"/>
              </a:lnSpc>
              <a:spcBef>
                <a:spcPts val="1200"/>
              </a:spcBef>
              <a:spcAft>
                <a:spcPts val="0"/>
              </a:spcAft>
              <a:buClr>
                <a:schemeClr val="dk2"/>
              </a:buClr>
              <a:buSzPts val="1800"/>
              <a:buFont typeface="Roboto"/>
              <a:buNone/>
            </a:pPr>
            <a:r>
              <a:rPr lang="cs-CZ" sz="1800" b="1" i="0" u="none" strike="noStrike" cap="none">
                <a:solidFill>
                  <a:srgbClr val="404DDB"/>
                </a:solidFill>
                <a:latin typeface="Roboto"/>
                <a:ea typeface="Roboto"/>
                <a:cs typeface="Roboto"/>
                <a:sym typeface="Roboto"/>
              </a:rPr>
              <a:t>Zvyšování povědomí o nabídce přístupů a metodik</a:t>
            </a:r>
            <a:endParaRPr/>
          </a:p>
          <a:p>
            <a:pPr marL="9525" marR="0" lvl="0" indent="0" algn="l" rtl="0">
              <a:lnSpc>
                <a:spcPct val="100000"/>
              </a:lnSpc>
              <a:spcBef>
                <a:spcPts val="1200"/>
              </a:spcBef>
              <a:spcAft>
                <a:spcPts val="0"/>
              </a:spcAft>
              <a:buClr>
                <a:schemeClr val="dk2"/>
              </a:buClr>
              <a:buSzPts val="1800"/>
              <a:buFont typeface="Roboto"/>
              <a:buNone/>
            </a:pPr>
            <a:endParaRPr sz="1800" b="1" i="0" u="none" strike="noStrike" cap="none">
              <a:solidFill>
                <a:srgbClr val="404DDB"/>
              </a:solidFill>
              <a:latin typeface="Roboto"/>
              <a:ea typeface="Roboto"/>
              <a:cs typeface="Roboto"/>
              <a:sym typeface="Roboto"/>
            </a:endParaRPr>
          </a:p>
          <a:p>
            <a:pPr marL="9525" marR="0" lvl="0" indent="0" algn="l" rtl="0">
              <a:lnSpc>
                <a:spcPct val="100000"/>
              </a:lnSpc>
              <a:spcBef>
                <a:spcPts val="1200"/>
              </a:spcBef>
              <a:spcAft>
                <a:spcPts val="0"/>
              </a:spcAft>
              <a:buClr>
                <a:schemeClr val="dk2"/>
              </a:buClr>
              <a:buSzPts val="1800"/>
              <a:buFont typeface="Roboto"/>
              <a:buNone/>
            </a:pPr>
            <a:r>
              <a:rPr lang="cs-CZ" sz="1300" b="0" i="0" u="none" strike="noStrike" cap="none">
                <a:solidFill>
                  <a:srgbClr val="404DDB"/>
                </a:solidFill>
                <a:latin typeface="Roboto"/>
                <a:ea typeface="Roboto"/>
                <a:cs typeface="Roboto"/>
                <a:sym typeface="Roboto"/>
              </a:rPr>
              <a:t>Rozcestník pro studenty s důrazem na evidenci</a:t>
            </a:r>
            <a:endParaRPr/>
          </a:p>
          <a:p>
            <a:pPr marL="9525" marR="0" lvl="0" indent="0" algn="l" rtl="0">
              <a:lnSpc>
                <a:spcPct val="100000"/>
              </a:lnSpc>
              <a:spcBef>
                <a:spcPts val="1200"/>
              </a:spcBef>
              <a:spcAft>
                <a:spcPts val="0"/>
              </a:spcAft>
              <a:buClr>
                <a:schemeClr val="dk2"/>
              </a:buClr>
              <a:buSzPts val="1800"/>
              <a:buFont typeface="Roboto"/>
              <a:buNone/>
            </a:pPr>
            <a:r>
              <a:rPr lang="cs-CZ" sz="1300" b="0" i="0" u="none" strike="noStrike" cap="none">
                <a:solidFill>
                  <a:srgbClr val="404DDB"/>
                </a:solidFill>
                <a:latin typeface="Roboto"/>
                <a:ea typeface="Roboto"/>
                <a:cs typeface="Roboto"/>
                <a:sym typeface="Roboto"/>
              </a:rPr>
              <a:t>Rozcestník pro pedagogické pracovníky v praxi</a:t>
            </a:r>
            <a:endParaRPr/>
          </a:p>
          <a:p>
            <a:pPr marL="9525" marR="0" lvl="0" indent="0" algn="l" rtl="0">
              <a:lnSpc>
                <a:spcPct val="100000"/>
              </a:lnSpc>
              <a:spcBef>
                <a:spcPts val="1200"/>
              </a:spcBef>
              <a:spcAft>
                <a:spcPts val="0"/>
              </a:spcAft>
              <a:buClr>
                <a:schemeClr val="dk2"/>
              </a:buClr>
              <a:buSzPts val="1800"/>
              <a:buFont typeface="Roboto"/>
              <a:buNone/>
            </a:pPr>
            <a:r>
              <a:rPr lang="cs-CZ" sz="1300" b="0" i="0" u="none" strike="noStrike" cap="none">
                <a:solidFill>
                  <a:srgbClr val="404DDB"/>
                </a:solidFill>
                <a:latin typeface="Roboto"/>
                <a:ea typeface="Roboto"/>
                <a:cs typeface="Roboto"/>
                <a:sym typeface="Roboto"/>
              </a:rPr>
              <a:t>Ucelený přehled existujících celoškolních přístupů </a:t>
            </a:r>
            <a:endParaRPr/>
          </a:p>
          <a:p>
            <a:pPr marL="9525" marR="0" lvl="0" indent="0" algn="l" rtl="0">
              <a:lnSpc>
                <a:spcPct val="100000"/>
              </a:lnSpc>
              <a:spcBef>
                <a:spcPts val="1200"/>
              </a:spcBef>
              <a:spcAft>
                <a:spcPts val="0"/>
              </a:spcAft>
              <a:buClr>
                <a:schemeClr val="dk2"/>
              </a:buClr>
              <a:buSzPts val="1800"/>
              <a:buFont typeface="Roboto"/>
              <a:buNone/>
            </a:pPr>
            <a:r>
              <a:rPr lang="cs-CZ" sz="1300" b="0" i="0" u="none" strike="noStrike" cap="none">
                <a:solidFill>
                  <a:srgbClr val="404DDB"/>
                </a:solidFill>
                <a:latin typeface="Roboto"/>
                <a:ea typeface="Roboto"/>
                <a:cs typeface="Roboto"/>
                <a:sym typeface="Roboto"/>
              </a:rPr>
              <a:t>Přehled pro potenciální výzkumné aktivity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8"/>
        <p:cNvGrpSpPr/>
        <p:nvPr/>
      </p:nvGrpSpPr>
      <p:grpSpPr>
        <a:xfrm>
          <a:off x="0" y="0"/>
          <a:ext cx="0" cy="0"/>
          <a:chOff x="0" y="0"/>
          <a:chExt cx="0" cy="0"/>
        </a:xfrm>
      </p:grpSpPr>
      <p:sp>
        <p:nvSpPr>
          <p:cNvPr id="189" name="Google Shape;189;p11"/>
          <p:cNvSpPr txBox="1">
            <a:spLocks noGrp="1"/>
          </p:cNvSpPr>
          <p:nvPr>
            <p:ph type="title"/>
          </p:nvPr>
        </p:nvSpPr>
        <p:spPr>
          <a:xfrm>
            <a:off x="464100"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Criteria for Assessing Approaches</a:t>
            </a:r>
            <a:endParaRPr sz="2000"/>
          </a:p>
        </p:txBody>
      </p:sp>
      <p:sp>
        <p:nvSpPr>
          <p:cNvPr id="190" name="Google Shape;190;p11"/>
          <p:cNvSpPr txBox="1">
            <a:spLocks noGrp="1"/>
          </p:cNvSpPr>
          <p:nvPr>
            <p:ph type="body" idx="1"/>
          </p:nvPr>
        </p:nvSpPr>
        <p:spPr>
          <a:xfrm>
            <a:off x="463550" y="1571625"/>
            <a:ext cx="3903000" cy="3079800"/>
          </a:xfrm>
          <a:prstGeom prst="rect">
            <a:avLst/>
          </a:prstGeom>
          <a:noFill/>
          <a:ln>
            <a:noFill/>
          </a:ln>
        </p:spPr>
        <p:txBody>
          <a:bodyPr spcFirstLastPara="1" wrap="square" lIns="91425" tIns="91425" rIns="91425" bIns="91425" anchor="t" anchorCtr="0">
            <a:normAutofit/>
          </a:bodyPr>
          <a:lstStyle/>
          <a:p>
            <a:pPr marL="9525" lvl="0" indent="0" algn="l" rtl="0">
              <a:lnSpc>
                <a:spcPct val="100000"/>
              </a:lnSpc>
              <a:spcBef>
                <a:spcPts val="1200"/>
              </a:spcBef>
              <a:spcAft>
                <a:spcPts val="0"/>
              </a:spcAft>
              <a:buSzPts val="1800"/>
              <a:buNone/>
            </a:pPr>
            <a:r>
              <a:rPr lang="cs-CZ">
                <a:solidFill>
                  <a:schemeClr val="dk1"/>
                </a:solidFill>
              </a:rPr>
              <a:t>Evidence-based practice (EBP)</a:t>
            </a:r>
            <a:endParaRPr sz="800">
              <a:solidFill>
                <a:schemeClr val="dk1"/>
              </a:solidFill>
            </a:endParaRPr>
          </a:p>
          <a:p>
            <a:pPr marL="9525" lvl="0" indent="0" algn="l" rtl="0">
              <a:lnSpc>
                <a:spcPct val="100000"/>
              </a:lnSpc>
              <a:spcBef>
                <a:spcPts val="1200"/>
              </a:spcBef>
              <a:spcAft>
                <a:spcPts val="0"/>
              </a:spcAft>
              <a:buSzPts val="1800"/>
              <a:buNone/>
            </a:pPr>
            <a:r>
              <a:rPr lang="cs-CZ">
                <a:solidFill>
                  <a:schemeClr val="dk1"/>
                </a:solidFill>
              </a:rPr>
              <a:t>Research-based practice (RBP)</a:t>
            </a:r>
            <a:endParaRPr sz="800" strike="sngStrike">
              <a:solidFill>
                <a:schemeClr val="dk1"/>
              </a:solidFill>
            </a:endParaRPr>
          </a:p>
          <a:p>
            <a:pPr marL="9525" lvl="0" indent="0" algn="l" rtl="0">
              <a:lnSpc>
                <a:spcPct val="100000"/>
              </a:lnSpc>
              <a:spcBef>
                <a:spcPts val="1200"/>
              </a:spcBef>
              <a:spcAft>
                <a:spcPts val="0"/>
              </a:spcAft>
              <a:buSzPts val="1800"/>
              <a:buNone/>
            </a:pPr>
            <a:r>
              <a:rPr lang="cs-CZ">
                <a:solidFill>
                  <a:schemeClr val="dk1"/>
                </a:solidFill>
              </a:rPr>
              <a:t>Promising practice (PP)</a:t>
            </a:r>
            <a:endParaRPr sz="700">
              <a:solidFill>
                <a:schemeClr val="dk1"/>
              </a:solidFill>
            </a:endParaRPr>
          </a:p>
          <a:p>
            <a:pPr marL="9525" lvl="0" indent="0" algn="l" rtl="0">
              <a:lnSpc>
                <a:spcPct val="100000"/>
              </a:lnSpc>
              <a:spcBef>
                <a:spcPts val="1200"/>
              </a:spcBef>
              <a:spcAft>
                <a:spcPts val="0"/>
              </a:spcAft>
              <a:buSzPts val="1800"/>
              <a:buNone/>
            </a:pPr>
            <a:r>
              <a:rPr lang="cs-CZ">
                <a:solidFill>
                  <a:schemeClr val="dk1"/>
                </a:solidFill>
              </a:rPr>
              <a:t>Consensus-based practice (CBP)</a:t>
            </a:r>
            <a:endParaRPr/>
          </a:p>
        </p:txBody>
      </p:sp>
      <p:sp>
        <p:nvSpPr>
          <p:cNvPr id="191" name="Google Shape;191;p11"/>
          <p:cNvSpPr txBox="1"/>
          <p:nvPr/>
        </p:nvSpPr>
        <p:spPr>
          <a:xfrm>
            <a:off x="4929904" y="445025"/>
            <a:ext cx="3903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2000" i="0" u="none" strike="noStrike" cap="none">
                <a:solidFill>
                  <a:srgbClr val="404DDB"/>
                </a:solidFill>
                <a:latin typeface="Archivo Black"/>
                <a:ea typeface="Archivo Black"/>
                <a:cs typeface="Archivo Black"/>
                <a:sym typeface="Archivo Black"/>
              </a:rPr>
              <a:t>Kritéria k posouzeni EB přístupů</a:t>
            </a:r>
            <a:endParaRPr sz="2000"/>
          </a:p>
        </p:txBody>
      </p:sp>
      <p:sp>
        <p:nvSpPr>
          <p:cNvPr id="192" name="Google Shape;192;p11"/>
          <p:cNvSpPr txBox="1"/>
          <p:nvPr/>
        </p:nvSpPr>
        <p:spPr>
          <a:xfrm>
            <a:off x="4929354" y="1571625"/>
            <a:ext cx="3903000" cy="3079800"/>
          </a:xfrm>
          <a:prstGeom prst="rect">
            <a:avLst/>
          </a:prstGeom>
          <a:noFill/>
          <a:ln>
            <a:noFill/>
          </a:ln>
        </p:spPr>
        <p:txBody>
          <a:bodyPr spcFirstLastPara="1" wrap="square" lIns="91425" tIns="91425" rIns="91425" bIns="91425" anchor="t" anchorCtr="0">
            <a:normAutofit/>
          </a:bodyPr>
          <a:lstStyle/>
          <a:p>
            <a:pPr marL="9525" marR="0" lvl="0" indent="0" algn="l" rtl="0">
              <a:lnSpc>
                <a:spcPct val="100000"/>
              </a:lnSpc>
              <a:spcBef>
                <a:spcPts val="1200"/>
              </a:spcBef>
              <a:spcAft>
                <a:spcPts val="0"/>
              </a:spcAft>
              <a:buClr>
                <a:schemeClr val="dk2"/>
              </a:buClr>
              <a:buSzPts val="1800"/>
              <a:buFont typeface="Roboto"/>
              <a:buNone/>
            </a:pPr>
            <a:r>
              <a:rPr lang="cs-CZ" sz="1800" b="0" i="0" u="none" strike="noStrike" cap="none">
                <a:solidFill>
                  <a:srgbClr val="404DDB"/>
                </a:solidFill>
                <a:latin typeface="Roboto"/>
                <a:ea typeface="Roboto"/>
                <a:cs typeface="Roboto"/>
                <a:sym typeface="Roboto"/>
              </a:rPr>
              <a:t>Praxe založená na důkazech (EBP)</a:t>
            </a:r>
            <a:endParaRPr sz="800" b="0" i="0" u="none" strike="noStrike" cap="none">
              <a:solidFill>
                <a:srgbClr val="404DDB"/>
              </a:solidFill>
              <a:latin typeface="Roboto"/>
              <a:ea typeface="Roboto"/>
              <a:cs typeface="Roboto"/>
              <a:sym typeface="Roboto"/>
            </a:endParaRPr>
          </a:p>
          <a:p>
            <a:pPr marL="9525" marR="0" lvl="0" indent="0" algn="l" rtl="0">
              <a:lnSpc>
                <a:spcPct val="100000"/>
              </a:lnSpc>
              <a:spcBef>
                <a:spcPts val="1200"/>
              </a:spcBef>
              <a:spcAft>
                <a:spcPts val="0"/>
              </a:spcAft>
              <a:buClr>
                <a:schemeClr val="dk2"/>
              </a:buClr>
              <a:buSzPts val="1800"/>
              <a:buFont typeface="Roboto"/>
              <a:buNone/>
            </a:pPr>
            <a:r>
              <a:rPr lang="cs-CZ" sz="1800" b="0" i="0" u="none" strike="noStrike" cap="none">
                <a:solidFill>
                  <a:srgbClr val="404DDB"/>
                </a:solidFill>
                <a:latin typeface="Roboto"/>
                <a:ea typeface="Roboto"/>
                <a:cs typeface="Roboto"/>
                <a:sym typeface="Roboto"/>
              </a:rPr>
              <a:t>Praxe vycházející z výzkumu (RBP)</a:t>
            </a:r>
            <a:endParaRPr sz="800" b="0" i="0" u="none" strike="sngStrike" cap="none">
              <a:solidFill>
                <a:srgbClr val="404DDB"/>
              </a:solidFill>
              <a:latin typeface="Roboto"/>
              <a:ea typeface="Roboto"/>
              <a:cs typeface="Roboto"/>
              <a:sym typeface="Roboto"/>
            </a:endParaRPr>
          </a:p>
          <a:p>
            <a:pPr marL="9525" marR="0" lvl="0" indent="0" algn="l" rtl="0">
              <a:lnSpc>
                <a:spcPct val="100000"/>
              </a:lnSpc>
              <a:spcBef>
                <a:spcPts val="1200"/>
              </a:spcBef>
              <a:spcAft>
                <a:spcPts val="0"/>
              </a:spcAft>
              <a:buClr>
                <a:schemeClr val="dk2"/>
              </a:buClr>
              <a:buSzPts val="1800"/>
              <a:buFont typeface="Roboto"/>
              <a:buNone/>
            </a:pPr>
            <a:r>
              <a:rPr lang="cs-CZ" sz="1800" b="0" i="0" u="none" strike="noStrike" cap="none">
                <a:solidFill>
                  <a:srgbClr val="404DDB"/>
                </a:solidFill>
                <a:latin typeface="Roboto"/>
                <a:ea typeface="Roboto"/>
                <a:cs typeface="Roboto"/>
                <a:sym typeface="Roboto"/>
              </a:rPr>
              <a:t>Slibná praxe (PP)</a:t>
            </a:r>
            <a:endParaRPr sz="700" b="0" i="0" u="none" strike="noStrike" cap="none">
              <a:solidFill>
                <a:srgbClr val="404DDB"/>
              </a:solidFill>
              <a:latin typeface="Roboto"/>
              <a:ea typeface="Roboto"/>
              <a:cs typeface="Roboto"/>
              <a:sym typeface="Roboto"/>
            </a:endParaRPr>
          </a:p>
          <a:p>
            <a:pPr marL="9525" marR="0" lvl="0" indent="0" algn="l" rtl="0">
              <a:lnSpc>
                <a:spcPct val="100000"/>
              </a:lnSpc>
              <a:spcBef>
                <a:spcPts val="1200"/>
              </a:spcBef>
              <a:spcAft>
                <a:spcPts val="0"/>
              </a:spcAft>
              <a:buClr>
                <a:schemeClr val="dk2"/>
              </a:buClr>
              <a:buSzPts val="1800"/>
              <a:buFont typeface="Roboto"/>
              <a:buNone/>
            </a:pPr>
            <a:r>
              <a:rPr lang="cs-CZ" sz="1800" b="0" i="0" u="none" strike="noStrike" cap="none">
                <a:solidFill>
                  <a:srgbClr val="404DDB"/>
                </a:solidFill>
                <a:latin typeface="Roboto"/>
                <a:ea typeface="Roboto"/>
                <a:cs typeface="Roboto"/>
                <a:sym typeface="Roboto"/>
              </a:rPr>
              <a:t>Praxe založená na konsensu (CBP)</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6"/>
        <p:cNvGrpSpPr/>
        <p:nvPr/>
      </p:nvGrpSpPr>
      <p:grpSpPr>
        <a:xfrm>
          <a:off x="0" y="0"/>
          <a:ext cx="0" cy="0"/>
          <a:chOff x="0" y="0"/>
          <a:chExt cx="0" cy="0"/>
        </a:xfrm>
      </p:grpSpPr>
      <p:sp>
        <p:nvSpPr>
          <p:cNvPr id="197" name="Google Shape;197;p12"/>
          <p:cNvSpPr txBox="1">
            <a:spLocks noGrp="1"/>
          </p:cNvSpPr>
          <p:nvPr>
            <p:ph type="title"/>
          </p:nvPr>
        </p:nvSpPr>
        <p:spPr>
          <a:xfrm>
            <a:off x="464100" y="445025"/>
            <a:ext cx="4186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Current Situation – </a:t>
            </a:r>
            <a:br>
              <a:rPr lang="cs-CZ" sz="2000"/>
            </a:br>
            <a:r>
              <a:rPr lang="cs-CZ" sz="2000"/>
              <a:t>Areas for Growth</a:t>
            </a:r>
            <a:endParaRPr sz="2000"/>
          </a:p>
        </p:txBody>
      </p:sp>
      <p:sp>
        <p:nvSpPr>
          <p:cNvPr id="198" name="Google Shape;198;p12"/>
          <p:cNvSpPr txBox="1">
            <a:spLocks noGrp="1"/>
          </p:cNvSpPr>
          <p:nvPr>
            <p:ph type="body" idx="1"/>
          </p:nvPr>
        </p:nvSpPr>
        <p:spPr>
          <a:xfrm>
            <a:off x="408709" y="1315317"/>
            <a:ext cx="4073100" cy="3079800"/>
          </a:xfrm>
          <a:prstGeom prst="rect">
            <a:avLst/>
          </a:prstGeom>
          <a:noFill/>
          <a:ln>
            <a:noFill/>
          </a:ln>
        </p:spPr>
        <p:txBody>
          <a:bodyPr spcFirstLastPara="1" wrap="square" lIns="91425" tIns="91425" rIns="91425" bIns="91425" anchor="t" anchorCtr="0">
            <a:noAutofit/>
          </a:bodyPr>
          <a:lstStyle/>
          <a:p>
            <a:pPr marL="295275" lvl="0" indent="-285750" algn="l" rtl="0">
              <a:lnSpc>
                <a:spcPct val="100000"/>
              </a:lnSpc>
              <a:spcBef>
                <a:spcPts val="1200"/>
              </a:spcBef>
              <a:spcAft>
                <a:spcPts val="0"/>
              </a:spcAft>
              <a:buClr>
                <a:schemeClr val="dk1"/>
              </a:buClr>
              <a:buSzPts val="1080"/>
              <a:buChar char="●"/>
            </a:pPr>
            <a:r>
              <a:rPr lang="cs-CZ" sz="1200">
                <a:solidFill>
                  <a:schemeClr val="dk1"/>
                </a:solidFill>
              </a:rPr>
              <a:t>Good practice still largely depends on individual educators and their expertise.</a:t>
            </a:r>
            <a:endParaRPr sz="1200">
              <a:solidFill>
                <a:schemeClr val="dk1"/>
              </a:solidFill>
            </a:endParaRPr>
          </a:p>
          <a:p>
            <a:pPr marL="295275" lvl="0" indent="-285750" algn="l" rtl="0">
              <a:lnSpc>
                <a:spcPct val="100000"/>
              </a:lnSpc>
              <a:spcBef>
                <a:spcPts val="1200"/>
              </a:spcBef>
              <a:spcAft>
                <a:spcPts val="0"/>
              </a:spcAft>
              <a:buClr>
                <a:schemeClr val="dk1"/>
              </a:buClr>
              <a:buSzPts val="1080"/>
              <a:buChar char="●"/>
            </a:pPr>
            <a:r>
              <a:rPr lang="cs-CZ" sz="1200">
                <a:solidFill>
                  <a:schemeClr val="dk1"/>
                </a:solidFill>
              </a:rPr>
              <a:t>Intuition currently tends to outweigh evidence-based practice (EBP).</a:t>
            </a:r>
            <a:endParaRPr sz="1200">
              <a:solidFill>
                <a:schemeClr val="dk1"/>
              </a:solidFill>
            </a:endParaRPr>
          </a:p>
          <a:p>
            <a:pPr marL="295275" lvl="0" indent="-285750" algn="l" rtl="0">
              <a:lnSpc>
                <a:spcPct val="100000"/>
              </a:lnSpc>
              <a:spcBef>
                <a:spcPts val="1200"/>
              </a:spcBef>
              <a:spcAft>
                <a:spcPts val="0"/>
              </a:spcAft>
              <a:buClr>
                <a:schemeClr val="dk1"/>
              </a:buClr>
              <a:buSzPts val="1080"/>
              <a:buChar char="●"/>
            </a:pPr>
            <a:r>
              <a:rPr lang="cs-CZ" sz="1200">
                <a:solidFill>
                  <a:schemeClr val="dk1"/>
                </a:solidFill>
              </a:rPr>
              <a:t>The implementation of EBP is in early stages.</a:t>
            </a:r>
            <a:endParaRPr>
              <a:solidFill>
                <a:schemeClr val="dk1"/>
              </a:solidFill>
            </a:endParaRPr>
          </a:p>
          <a:p>
            <a:pPr marL="295275" lvl="0" indent="-285750" algn="l" rtl="0">
              <a:lnSpc>
                <a:spcPct val="100000"/>
              </a:lnSpc>
              <a:spcBef>
                <a:spcPts val="1200"/>
              </a:spcBef>
              <a:spcAft>
                <a:spcPts val="0"/>
              </a:spcAft>
              <a:buClr>
                <a:schemeClr val="dk1"/>
              </a:buClr>
              <a:buSzPts val="1080"/>
              <a:buChar char="●"/>
            </a:pPr>
            <a:r>
              <a:rPr lang="cs-CZ" sz="1200">
                <a:solidFill>
                  <a:schemeClr val="dk1"/>
                </a:solidFill>
              </a:rPr>
              <a:t>We are working to integrate the principles into the curriculum. </a:t>
            </a:r>
            <a:endParaRPr sz="1200">
              <a:solidFill>
                <a:schemeClr val="dk1"/>
              </a:solidFill>
            </a:endParaRPr>
          </a:p>
          <a:p>
            <a:pPr marL="295275" lvl="0" indent="-285750" algn="l" rtl="0">
              <a:lnSpc>
                <a:spcPct val="100000"/>
              </a:lnSpc>
              <a:spcBef>
                <a:spcPts val="1200"/>
              </a:spcBef>
              <a:spcAft>
                <a:spcPts val="0"/>
              </a:spcAft>
              <a:buClr>
                <a:schemeClr val="dk1"/>
              </a:buClr>
              <a:buSzPts val="1080"/>
              <a:buChar char="●"/>
            </a:pPr>
            <a:r>
              <a:rPr lang="cs-CZ" sz="1200">
                <a:solidFill>
                  <a:schemeClr val="dk1"/>
                </a:solidFill>
              </a:rPr>
              <a:t>Student feedback is insufficient — we lack insight into what works and why. </a:t>
            </a:r>
            <a:endParaRPr sz="1200">
              <a:solidFill>
                <a:schemeClr val="dk1"/>
              </a:solidFill>
            </a:endParaRPr>
          </a:p>
          <a:p>
            <a:pPr marL="295275" lvl="0" indent="-285750" algn="l" rtl="0">
              <a:lnSpc>
                <a:spcPct val="100000"/>
              </a:lnSpc>
              <a:spcBef>
                <a:spcPts val="1200"/>
              </a:spcBef>
              <a:spcAft>
                <a:spcPts val="0"/>
              </a:spcAft>
              <a:buClr>
                <a:schemeClr val="dk1"/>
              </a:buClr>
              <a:buSzPts val="1080"/>
              <a:buChar char="●"/>
            </a:pPr>
            <a:r>
              <a:rPr lang="cs-CZ" sz="1200">
                <a:solidFill>
                  <a:schemeClr val="dk1"/>
                </a:solidFill>
              </a:rPr>
              <a:t>There is no consistent modeling of the expected approach toward students.</a:t>
            </a:r>
            <a:endParaRPr sz="1200">
              <a:solidFill>
                <a:schemeClr val="dk1"/>
              </a:solidFill>
            </a:endParaRPr>
          </a:p>
        </p:txBody>
      </p:sp>
      <p:sp>
        <p:nvSpPr>
          <p:cNvPr id="199" name="Google Shape;199;p12"/>
          <p:cNvSpPr txBox="1"/>
          <p:nvPr/>
        </p:nvSpPr>
        <p:spPr>
          <a:xfrm>
            <a:off x="4929352" y="445025"/>
            <a:ext cx="3902948"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2000" i="0" u="none" strike="noStrike" cap="none">
                <a:solidFill>
                  <a:srgbClr val="404DDB"/>
                </a:solidFill>
                <a:latin typeface="Archivo Black"/>
                <a:ea typeface="Archivo Black"/>
                <a:cs typeface="Archivo Black"/>
                <a:sym typeface="Archivo Black"/>
              </a:rPr>
              <a:t>Současný stav – příležitosti k rozvoji</a:t>
            </a:r>
            <a:endParaRPr sz="2000"/>
          </a:p>
        </p:txBody>
      </p:sp>
      <p:sp>
        <p:nvSpPr>
          <p:cNvPr id="200" name="Google Shape;200;p12"/>
          <p:cNvSpPr txBox="1"/>
          <p:nvPr/>
        </p:nvSpPr>
        <p:spPr>
          <a:xfrm>
            <a:off x="4862950" y="1315325"/>
            <a:ext cx="3903000" cy="3079800"/>
          </a:xfrm>
          <a:prstGeom prst="rect">
            <a:avLst/>
          </a:prstGeom>
          <a:noFill/>
          <a:ln>
            <a:noFill/>
          </a:ln>
        </p:spPr>
        <p:txBody>
          <a:bodyPr spcFirstLastPara="1" wrap="square" lIns="91425" tIns="91425" rIns="91425" bIns="91425" anchor="t" anchorCtr="0">
            <a:normAutofit/>
          </a:bodyPr>
          <a:lstStyle/>
          <a:p>
            <a:pPr marL="295275" marR="0" lvl="0" indent="-285750" algn="l" rtl="0">
              <a:lnSpc>
                <a:spcPct val="100000"/>
              </a:lnSpc>
              <a:spcBef>
                <a:spcPts val="1200"/>
              </a:spcBef>
              <a:spcAft>
                <a:spcPts val="0"/>
              </a:spcAft>
              <a:buClr>
                <a:srgbClr val="404DDB"/>
              </a:buClr>
              <a:buSzPts val="1080"/>
              <a:buFont typeface="Roboto"/>
              <a:buChar char="●"/>
            </a:pPr>
            <a:r>
              <a:rPr lang="cs-CZ" sz="1200" b="0" i="0" u="none" strike="noStrike" cap="none">
                <a:solidFill>
                  <a:srgbClr val="404DDB"/>
                </a:solidFill>
                <a:latin typeface="Roboto"/>
                <a:ea typeface="Roboto"/>
                <a:cs typeface="Roboto"/>
                <a:sym typeface="Roboto"/>
              </a:rPr>
              <a:t>Dobrá praxe je dosud závislá na konkrétních osobách a jejich expertíze.</a:t>
            </a:r>
            <a:endParaRPr/>
          </a:p>
          <a:p>
            <a:pPr marL="295275" marR="0" lvl="0" indent="-285750" algn="l" rtl="0">
              <a:lnSpc>
                <a:spcPct val="100000"/>
              </a:lnSpc>
              <a:spcBef>
                <a:spcPts val="1200"/>
              </a:spcBef>
              <a:spcAft>
                <a:spcPts val="0"/>
              </a:spcAft>
              <a:buClr>
                <a:srgbClr val="404DDB"/>
              </a:buClr>
              <a:buSzPts val="1080"/>
              <a:buFont typeface="Roboto"/>
              <a:buChar char="●"/>
            </a:pPr>
            <a:r>
              <a:rPr lang="cs-CZ" sz="1200" b="0" i="0" u="none" strike="noStrike" cap="none">
                <a:solidFill>
                  <a:srgbClr val="404DDB"/>
                </a:solidFill>
                <a:latin typeface="Roboto"/>
                <a:ea typeface="Roboto"/>
                <a:cs typeface="Roboto"/>
                <a:sym typeface="Roboto"/>
              </a:rPr>
              <a:t>Intuice zatím spíše převažuje nad EBP.</a:t>
            </a:r>
            <a:endParaRPr/>
          </a:p>
          <a:p>
            <a:pPr marL="295275" marR="0" lvl="0" indent="-285750" algn="l" rtl="0">
              <a:lnSpc>
                <a:spcPct val="100000"/>
              </a:lnSpc>
              <a:spcBef>
                <a:spcPts val="1200"/>
              </a:spcBef>
              <a:spcAft>
                <a:spcPts val="0"/>
              </a:spcAft>
              <a:buClr>
                <a:srgbClr val="404DDB"/>
              </a:buClr>
              <a:buSzPts val="1080"/>
              <a:buFont typeface="Roboto"/>
              <a:buChar char="●"/>
            </a:pPr>
            <a:r>
              <a:rPr lang="cs-CZ" sz="1200" b="0" i="0" u="none" strike="noStrike" cap="none">
                <a:solidFill>
                  <a:srgbClr val="404DDB"/>
                </a:solidFill>
                <a:latin typeface="Roboto"/>
                <a:ea typeface="Roboto"/>
                <a:cs typeface="Roboto"/>
                <a:sym typeface="Roboto"/>
              </a:rPr>
              <a:t>Zavádění EBP je pozvolné.</a:t>
            </a:r>
            <a:endParaRPr/>
          </a:p>
          <a:p>
            <a:pPr marL="295275" marR="0" lvl="0" indent="-285750" algn="l" rtl="0">
              <a:lnSpc>
                <a:spcPct val="100000"/>
              </a:lnSpc>
              <a:spcBef>
                <a:spcPts val="1200"/>
              </a:spcBef>
              <a:spcAft>
                <a:spcPts val="0"/>
              </a:spcAft>
              <a:buClr>
                <a:srgbClr val="404DDB"/>
              </a:buClr>
              <a:buSzPts val="1080"/>
              <a:buFont typeface="Roboto"/>
              <a:buChar char="●"/>
            </a:pPr>
            <a:r>
              <a:rPr lang="cs-CZ" sz="1200" b="0" i="0" u="none" strike="noStrike" cap="none">
                <a:solidFill>
                  <a:srgbClr val="404DDB"/>
                </a:solidFill>
                <a:latin typeface="Roboto"/>
                <a:ea typeface="Roboto"/>
                <a:cs typeface="Roboto"/>
                <a:sym typeface="Roboto"/>
              </a:rPr>
              <a:t>Usilujeme o prosazení principů do kurikula.</a:t>
            </a:r>
            <a:endParaRPr/>
          </a:p>
          <a:p>
            <a:pPr marL="295275" marR="0" lvl="0" indent="-285750" algn="l" rtl="0">
              <a:lnSpc>
                <a:spcPct val="100000"/>
              </a:lnSpc>
              <a:spcBef>
                <a:spcPts val="1200"/>
              </a:spcBef>
              <a:spcAft>
                <a:spcPts val="0"/>
              </a:spcAft>
              <a:buClr>
                <a:srgbClr val="404DDB"/>
              </a:buClr>
              <a:buSzPts val="1080"/>
              <a:buFont typeface="Roboto"/>
              <a:buChar char="●"/>
            </a:pPr>
            <a:r>
              <a:rPr lang="cs-CZ" sz="1200" b="0" i="0" u="none" strike="noStrike" cap="none">
                <a:solidFill>
                  <a:srgbClr val="404DDB"/>
                </a:solidFill>
                <a:latin typeface="Roboto"/>
                <a:ea typeface="Roboto"/>
                <a:cs typeface="Roboto"/>
                <a:sym typeface="Roboto"/>
              </a:rPr>
              <a:t>Studentská zpětná vazba není dostatečná: co vyhovuje a proč.</a:t>
            </a:r>
            <a:endParaRPr/>
          </a:p>
          <a:p>
            <a:pPr marL="295275" marR="0" lvl="0" indent="-285750" algn="l" rtl="0">
              <a:lnSpc>
                <a:spcPct val="100000"/>
              </a:lnSpc>
              <a:spcBef>
                <a:spcPts val="1200"/>
              </a:spcBef>
              <a:spcAft>
                <a:spcPts val="0"/>
              </a:spcAft>
              <a:buClr>
                <a:srgbClr val="404DDB"/>
              </a:buClr>
              <a:buSzPts val="1080"/>
              <a:buFont typeface="Roboto"/>
              <a:buChar char="●"/>
            </a:pPr>
            <a:r>
              <a:rPr lang="cs-CZ" sz="1200" b="0" i="0" u="none" strike="noStrike" cap="none">
                <a:solidFill>
                  <a:srgbClr val="404DDB"/>
                </a:solidFill>
                <a:latin typeface="Roboto"/>
                <a:ea typeface="Roboto"/>
                <a:cs typeface="Roboto"/>
                <a:sym typeface="Roboto"/>
              </a:rPr>
              <a:t>Není zakořeněno modelování v očekávaného přístupu směrem ke studujícím.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4"/>
        <p:cNvGrpSpPr/>
        <p:nvPr/>
      </p:nvGrpSpPr>
      <p:grpSpPr>
        <a:xfrm>
          <a:off x="0" y="0"/>
          <a:ext cx="0" cy="0"/>
          <a:chOff x="0" y="0"/>
          <a:chExt cx="0" cy="0"/>
        </a:xfrm>
      </p:grpSpPr>
      <p:sp>
        <p:nvSpPr>
          <p:cNvPr id="205" name="Google Shape;205;p13"/>
          <p:cNvSpPr txBox="1">
            <a:spLocks noGrp="1"/>
          </p:cNvSpPr>
          <p:nvPr>
            <p:ph type="title"/>
          </p:nvPr>
        </p:nvSpPr>
        <p:spPr>
          <a:xfrm>
            <a:off x="387900" y="445025"/>
            <a:ext cx="39030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cs-CZ" sz="2000"/>
              <a:t>Key Thematic Areas</a:t>
            </a:r>
            <a:endParaRPr sz="2000"/>
          </a:p>
        </p:txBody>
      </p:sp>
      <p:sp>
        <p:nvSpPr>
          <p:cNvPr id="206" name="Google Shape;206;p13"/>
          <p:cNvSpPr txBox="1">
            <a:spLocks noGrp="1"/>
          </p:cNvSpPr>
          <p:nvPr>
            <p:ph type="body" idx="1"/>
          </p:nvPr>
        </p:nvSpPr>
        <p:spPr>
          <a:xfrm>
            <a:off x="387349" y="1114425"/>
            <a:ext cx="4115400" cy="3079800"/>
          </a:xfrm>
          <a:prstGeom prst="rect">
            <a:avLst/>
          </a:prstGeom>
          <a:noFill/>
          <a:ln>
            <a:noFill/>
          </a:ln>
        </p:spPr>
        <p:txBody>
          <a:bodyPr spcFirstLastPara="1" wrap="square" lIns="91425" tIns="91425" rIns="91425" bIns="91425" anchor="t" anchorCtr="0">
            <a:normAutofit lnSpcReduction="10000"/>
          </a:bodyPr>
          <a:lstStyle/>
          <a:p>
            <a:pPr marL="9525" lvl="0" indent="0" algn="l" rtl="0">
              <a:lnSpc>
                <a:spcPct val="100000"/>
              </a:lnSpc>
              <a:spcBef>
                <a:spcPts val="1200"/>
              </a:spcBef>
              <a:spcAft>
                <a:spcPts val="0"/>
              </a:spcAft>
              <a:buSzPts val="1800"/>
              <a:buNone/>
            </a:pPr>
            <a:r>
              <a:rPr lang="cs-CZ" sz="1300">
                <a:solidFill>
                  <a:schemeClr val="dk1"/>
                </a:solidFill>
              </a:rPr>
              <a:t>Brain function and the impact of stress on learning</a:t>
            </a:r>
            <a:endParaRPr>
              <a:solidFill>
                <a:schemeClr val="dk1"/>
              </a:solidFill>
            </a:endParaRPr>
          </a:p>
          <a:p>
            <a:pPr marL="9525" lvl="0" indent="0" algn="l" rtl="0">
              <a:lnSpc>
                <a:spcPct val="100000"/>
              </a:lnSpc>
              <a:spcBef>
                <a:spcPts val="1200"/>
              </a:spcBef>
              <a:spcAft>
                <a:spcPts val="0"/>
              </a:spcAft>
              <a:buSzPts val="1800"/>
              <a:buNone/>
            </a:pPr>
            <a:r>
              <a:rPr lang="cs-CZ" sz="1300">
                <a:solidFill>
                  <a:schemeClr val="dk1"/>
                </a:solidFill>
              </a:rPr>
              <a:t>Approaches demonstrably enabling:</a:t>
            </a:r>
            <a:endParaRPr>
              <a:solidFill>
                <a:schemeClr val="dk1"/>
              </a:solidFill>
            </a:endParaRPr>
          </a:p>
          <a:p>
            <a:pPr marL="457200" lvl="0" indent="-342900" algn="l" rtl="0">
              <a:lnSpc>
                <a:spcPct val="100000"/>
              </a:lnSpc>
              <a:spcBef>
                <a:spcPts val="1200"/>
              </a:spcBef>
              <a:spcAft>
                <a:spcPts val="0"/>
              </a:spcAft>
              <a:buClr>
                <a:schemeClr val="dk1"/>
              </a:buClr>
              <a:buSzPts val="1800"/>
              <a:buFont typeface="Arial"/>
              <a:buChar char="•"/>
            </a:pPr>
            <a:r>
              <a:rPr lang="cs-CZ" sz="1300">
                <a:solidFill>
                  <a:schemeClr val="dk1"/>
                </a:solidFill>
              </a:rPr>
              <a:t>Stress reduction</a:t>
            </a:r>
            <a:endParaRPr sz="1300">
              <a:solidFill>
                <a:schemeClr val="dk1"/>
              </a:solidFill>
            </a:endParaRPr>
          </a:p>
          <a:p>
            <a:pPr marL="457200" lvl="0" indent="-342900" algn="l" rtl="0">
              <a:lnSpc>
                <a:spcPct val="100000"/>
              </a:lnSpc>
              <a:spcBef>
                <a:spcPts val="1200"/>
              </a:spcBef>
              <a:spcAft>
                <a:spcPts val="0"/>
              </a:spcAft>
              <a:buClr>
                <a:schemeClr val="dk1"/>
              </a:buClr>
              <a:buSzPts val="1800"/>
              <a:buFont typeface="Arial"/>
              <a:buChar char="•"/>
            </a:pPr>
            <a:r>
              <a:rPr lang="cs-CZ" sz="1300">
                <a:solidFill>
                  <a:schemeClr val="dk1"/>
                </a:solidFill>
              </a:rPr>
              <a:t>Development of social-emotional skills</a:t>
            </a:r>
            <a:endParaRPr sz="1300">
              <a:solidFill>
                <a:schemeClr val="dk1"/>
              </a:solidFill>
            </a:endParaRPr>
          </a:p>
          <a:p>
            <a:pPr marL="457200" lvl="0" indent="-342900" algn="l" rtl="0">
              <a:lnSpc>
                <a:spcPct val="100000"/>
              </a:lnSpc>
              <a:spcBef>
                <a:spcPts val="1200"/>
              </a:spcBef>
              <a:spcAft>
                <a:spcPts val="0"/>
              </a:spcAft>
              <a:buClr>
                <a:schemeClr val="dk1"/>
              </a:buClr>
              <a:buSzPts val="1800"/>
              <a:buFont typeface="Arial"/>
              <a:buChar char="•"/>
            </a:pPr>
            <a:r>
              <a:rPr lang="cs-CZ" sz="1300">
                <a:solidFill>
                  <a:schemeClr val="dk1"/>
                </a:solidFill>
              </a:rPr>
              <a:t>Conflict resolution</a:t>
            </a:r>
            <a:endParaRPr sz="1300">
              <a:solidFill>
                <a:schemeClr val="dk1"/>
              </a:solidFill>
            </a:endParaRPr>
          </a:p>
          <a:p>
            <a:pPr marL="457200" lvl="0" indent="-342900" algn="l" rtl="0">
              <a:lnSpc>
                <a:spcPct val="100000"/>
              </a:lnSpc>
              <a:spcBef>
                <a:spcPts val="1200"/>
              </a:spcBef>
              <a:spcAft>
                <a:spcPts val="0"/>
              </a:spcAft>
              <a:buClr>
                <a:schemeClr val="dk1"/>
              </a:buClr>
              <a:buSzPts val="1800"/>
              <a:buFont typeface="Arial"/>
              <a:buChar char="•"/>
            </a:pPr>
            <a:r>
              <a:rPr lang="cs-CZ" sz="1300">
                <a:solidFill>
                  <a:schemeClr val="dk1"/>
                </a:solidFill>
              </a:rPr>
              <a:t>Classroom cohesion and school climate</a:t>
            </a:r>
            <a:endParaRPr sz="1300">
              <a:solidFill>
                <a:schemeClr val="dk1"/>
              </a:solidFill>
            </a:endParaRPr>
          </a:p>
          <a:p>
            <a:pPr marL="457200" lvl="0" indent="-342900" algn="l" rtl="0">
              <a:lnSpc>
                <a:spcPct val="100000"/>
              </a:lnSpc>
              <a:spcBef>
                <a:spcPts val="1200"/>
              </a:spcBef>
              <a:spcAft>
                <a:spcPts val="0"/>
              </a:spcAft>
              <a:buClr>
                <a:schemeClr val="dk1"/>
              </a:buClr>
              <a:buSzPts val="1800"/>
              <a:buFont typeface="Arial"/>
              <a:buChar char="•"/>
            </a:pPr>
            <a:r>
              <a:rPr lang="cs-CZ" sz="1300">
                <a:solidFill>
                  <a:schemeClr val="dk1"/>
                </a:solidFill>
              </a:rPr>
              <a:t>Behavior management</a:t>
            </a:r>
            <a:endParaRPr>
              <a:solidFill>
                <a:schemeClr val="dk1"/>
              </a:solidFill>
            </a:endParaRPr>
          </a:p>
          <a:p>
            <a:pPr marL="9525" lvl="0" indent="0" algn="l" rtl="0">
              <a:lnSpc>
                <a:spcPct val="100000"/>
              </a:lnSpc>
              <a:spcBef>
                <a:spcPts val="1200"/>
              </a:spcBef>
              <a:spcAft>
                <a:spcPts val="0"/>
              </a:spcAft>
              <a:buSzPts val="1800"/>
              <a:buNone/>
            </a:pPr>
            <a:r>
              <a:rPr lang="cs-CZ" sz="1300">
                <a:solidFill>
                  <a:schemeClr val="dk1"/>
                </a:solidFill>
              </a:rPr>
              <a:t>Practical application and implementation</a:t>
            </a:r>
            <a:endParaRPr sz="1300">
              <a:solidFill>
                <a:schemeClr val="dk1"/>
              </a:solidFill>
            </a:endParaRPr>
          </a:p>
        </p:txBody>
      </p:sp>
      <p:sp>
        <p:nvSpPr>
          <p:cNvPr id="207" name="Google Shape;207;p13"/>
          <p:cNvSpPr txBox="1"/>
          <p:nvPr/>
        </p:nvSpPr>
        <p:spPr>
          <a:xfrm>
            <a:off x="4700752" y="445025"/>
            <a:ext cx="3903000" cy="5727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0"/>
              </a:spcAft>
              <a:buClr>
                <a:schemeClr val="dk1"/>
              </a:buClr>
              <a:buSzPts val="2872"/>
              <a:buFont typeface="Archivo Black"/>
              <a:buNone/>
            </a:pPr>
            <a:r>
              <a:rPr lang="cs-CZ" sz="2000" i="0" u="none" strike="noStrike" cap="none">
                <a:solidFill>
                  <a:srgbClr val="404DDB"/>
                </a:solidFill>
                <a:latin typeface="Archivo Black"/>
                <a:ea typeface="Archivo Black"/>
                <a:cs typeface="Archivo Black"/>
                <a:sym typeface="Archivo Black"/>
              </a:rPr>
              <a:t>Klíčové tematické oblasti</a:t>
            </a:r>
            <a:endParaRPr sz="2000">
              <a:solidFill>
                <a:srgbClr val="404DDB"/>
              </a:solidFill>
            </a:endParaRPr>
          </a:p>
        </p:txBody>
      </p:sp>
      <p:sp>
        <p:nvSpPr>
          <p:cNvPr id="208" name="Google Shape;208;p13"/>
          <p:cNvSpPr txBox="1"/>
          <p:nvPr/>
        </p:nvSpPr>
        <p:spPr>
          <a:xfrm>
            <a:off x="4641273" y="1114425"/>
            <a:ext cx="4115400" cy="3079800"/>
          </a:xfrm>
          <a:prstGeom prst="rect">
            <a:avLst/>
          </a:prstGeom>
          <a:noFill/>
          <a:ln>
            <a:noFill/>
          </a:ln>
        </p:spPr>
        <p:txBody>
          <a:bodyPr spcFirstLastPara="1" wrap="square" lIns="91425" tIns="91425" rIns="91425" bIns="91425" anchor="t" anchorCtr="0">
            <a:normAutofit lnSpcReduction="10000"/>
          </a:bodyPr>
          <a:lstStyle/>
          <a:p>
            <a:pPr marL="9525" marR="0" lvl="0" indent="0" algn="l" rtl="0">
              <a:lnSpc>
                <a:spcPct val="100000"/>
              </a:lnSpc>
              <a:spcBef>
                <a:spcPts val="1200"/>
              </a:spcBef>
              <a:spcAft>
                <a:spcPts val="0"/>
              </a:spcAft>
              <a:buClr>
                <a:schemeClr val="dk2"/>
              </a:buClr>
              <a:buSzPts val="1800"/>
              <a:buFont typeface="Roboto"/>
              <a:buNone/>
            </a:pPr>
            <a:r>
              <a:rPr lang="cs-CZ" sz="1300" b="0" i="0" u="none" strike="noStrike" cap="none">
                <a:solidFill>
                  <a:srgbClr val="404DDB"/>
                </a:solidFill>
                <a:latin typeface="Roboto"/>
                <a:ea typeface="Roboto"/>
                <a:cs typeface="Roboto"/>
                <a:sym typeface="Roboto"/>
              </a:rPr>
              <a:t>Fungování mozku a vliv stresu na učení</a:t>
            </a:r>
            <a:endParaRPr/>
          </a:p>
          <a:p>
            <a:pPr marL="9525" marR="0" lvl="0" indent="0" algn="l" rtl="0">
              <a:lnSpc>
                <a:spcPct val="100000"/>
              </a:lnSpc>
              <a:spcBef>
                <a:spcPts val="1200"/>
              </a:spcBef>
              <a:spcAft>
                <a:spcPts val="0"/>
              </a:spcAft>
              <a:buClr>
                <a:schemeClr val="dk2"/>
              </a:buClr>
              <a:buSzPts val="1800"/>
              <a:buFont typeface="Roboto"/>
              <a:buNone/>
            </a:pPr>
            <a:r>
              <a:rPr lang="cs-CZ" sz="1300" b="0" i="0" u="none" strike="noStrike" cap="none">
                <a:solidFill>
                  <a:srgbClr val="404DDB"/>
                </a:solidFill>
                <a:latin typeface="Roboto"/>
                <a:ea typeface="Roboto"/>
                <a:cs typeface="Roboto"/>
                <a:sym typeface="Roboto"/>
              </a:rPr>
              <a:t>Přístupy průkazně umožňující:</a:t>
            </a:r>
            <a:endParaRPr/>
          </a:p>
          <a:p>
            <a:pPr marL="623888" marR="0" lvl="1" indent="-312738" algn="l" rtl="0">
              <a:lnSpc>
                <a:spcPct val="100000"/>
              </a:lnSpc>
              <a:spcBef>
                <a:spcPts val="1200"/>
              </a:spcBef>
              <a:spcAft>
                <a:spcPts val="0"/>
              </a:spcAft>
              <a:buClr>
                <a:srgbClr val="404DDB"/>
              </a:buClr>
              <a:buSzPts val="1400"/>
              <a:buFont typeface="Arial"/>
              <a:buChar char="•"/>
            </a:pPr>
            <a:r>
              <a:rPr lang="cs-CZ" sz="1300" b="0" i="0" u="none" strike="noStrike" cap="none">
                <a:solidFill>
                  <a:srgbClr val="404DDB"/>
                </a:solidFill>
                <a:latin typeface="Roboto"/>
                <a:ea typeface="Roboto"/>
                <a:cs typeface="Roboto"/>
                <a:sym typeface="Roboto"/>
              </a:rPr>
              <a:t>Snižování stresové zátěže</a:t>
            </a:r>
            <a:endParaRPr/>
          </a:p>
          <a:p>
            <a:pPr marL="623888" marR="0" lvl="1" indent="-312738" algn="l" rtl="0">
              <a:lnSpc>
                <a:spcPct val="100000"/>
              </a:lnSpc>
              <a:spcBef>
                <a:spcPts val="1200"/>
              </a:spcBef>
              <a:spcAft>
                <a:spcPts val="0"/>
              </a:spcAft>
              <a:buClr>
                <a:srgbClr val="404DDB"/>
              </a:buClr>
              <a:buSzPts val="1400"/>
              <a:buFont typeface="Arial"/>
              <a:buChar char="•"/>
            </a:pPr>
            <a:r>
              <a:rPr lang="cs-CZ" sz="1300" b="0" i="0" u="none" strike="noStrike" cap="none">
                <a:solidFill>
                  <a:srgbClr val="404DDB"/>
                </a:solidFill>
                <a:latin typeface="Roboto"/>
                <a:ea typeface="Roboto"/>
                <a:cs typeface="Roboto"/>
                <a:sym typeface="Roboto"/>
              </a:rPr>
              <a:t>Rozvoj socio-emočních dovedností</a:t>
            </a:r>
            <a:endParaRPr/>
          </a:p>
          <a:p>
            <a:pPr marL="623888" marR="0" lvl="1" indent="-312738" algn="l" rtl="0">
              <a:lnSpc>
                <a:spcPct val="100000"/>
              </a:lnSpc>
              <a:spcBef>
                <a:spcPts val="1200"/>
              </a:spcBef>
              <a:spcAft>
                <a:spcPts val="0"/>
              </a:spcAft>
              <a:buClr>
                <a:srgbClr val="404DDB"/>
              </a:buClr>
              <a:buSzPts val="1400"/>
              <a:buFont typeface="Arial"/>
              <a:buChar char="•"/>
            </a:pPr>
            <a:r>
              <a:rPr lang="cs-CZ" sz="1300" b="0" i="0" u="none" strike="noStrike" cap="none">
                <a:solidFill>
                  <a:srgbClr val="404DDB"/>
                </a:solidFill>
                <a:latin typeface="Roboto"/>
                <a:ea typeface="Roboto"/>
                <a:cs typeface="Roboto"/>
                <a:sym typeface="Roboto"/>
              </a:rPr>
              <a:t>Řešení konfliktních situací</a:t>
            </a:r>
            <a:endParaRPr/>
          </a:p>
          <a:p>
            <a:pPr marL="623888" marR="0" lvl="1" indent="-312738" algn="l" rtl="0">
              <a:lnSpc>
                <a:spcPct val="100000"/>
              </a:lnSpc>
              <a:spcBef>
                <a:spcPts val="1200"/>
              </a:spcBef>
              <a:spcAft>
                <a:spcPts val="0"/>
              </a:spcAft>
              <a:buClr>
                <a:srgbClr val="404DDB"/>
              </a:buClr>
              <a:buSzPts val="1400"/>
              <a:buFont typeface="Arial"/>
              <a:buChar char="•"/>
            </a:pPr>
            <a:r>
              <a:rPr lang="cs-CZ" sz="1300" b="0" i="0" u="none" strike="noStrike" cap="none">
                <a:solidFill>
                  <a:srgbClr val="404DDB"/>
                </a:solidFill>
                <a:latin typeface="Roboto"/>
                <a:ea typeface="Roboto"/>
                <a:cs typeface="Roboto"/>
                <a:sym typeface="Roboto"/>
              </a:rPr>
              <a:t>Podporu třídního kolektivu a školního klimatu</a:t>
            </a:r>
            <a:endParaRPr/>
          </a:p>
          <a:p>
            <a:pPr marL="623888" marR="0" lvl="1" indent="-312738" algn="l" rtl="0">
              <a:lnSpc>
                <a:spcPct val="100000"/>
              </a:lnSpc>
              <a:spcBef>
                <a:spcPts val="1200"/>
              </a:spcBef>
              <a:spcAft>
                <a:spcPts val="0"/>
              </a:spcAft>
              <a:buClr>
                <a:srgbClr val="404DDB"/>
              </a:buClr>
              <a:buSzPts val="1400"/>
              <a:buFont typeface="Arial"/>
              <a:buChar char="•"/>
            </a:pPr>
            <a:r>
              <a:rPr lang="cs-CZ" sz="1300" b="0" i="0" u="none" strike="noStrike" cap="none">
                <a:solidFill>
                  <a:srgbClr val="404DDB"/>
                </a:solidFill>
                <a:latin typeface="Roboto"/>
                <a:ea typeface="Roboto"/>
                <a:cs typeface="Roboto"/>
                <a:sym typeface="Roboto"/>
              </a:rPr>
              <a:t>Management chování</a:t>
            </a:r>
            <a:endParaRPr/>
          </a:p>
          <a:p>
            <a:pPr marL="9525" marR="0" lvl="0" indent="0" algn="l" rtl="0">
              <a:lnSpc>
                <a:spcPct val="100000"/>
              </a:lnSpc>
              <a:spcBef>
                <a:spcPts val="1200"/>
              </a:spcBef>
              <a:spcAft>
                <a:spcPts val="0"/>
              </a:spcAft>
              <a:buClr>
                <a:schemeClr val="dk2"/>
              </a:buClr>
              <a:buSzPts val="1800"/>
              <a:buFont typeface="Roboto"/>
              <a:buNone/>
            </a:pPr>
            <a:r>
              <a:rPr lang="cs-CZ" sz="1300" b="0" i="0" u="none" strike="noStrike" cap="none">
                <a:solidFill>
                  <a:srgbClr val="404DDB"/>
                </a:solidFill>
                <a:latin typeface="Roboto"/>
                <a:ea typeface="Roboto"/>
                <a:cs typeface="Roboto"/>
                <a:sym typeface="Roboto"/>
              </a:rPr>
              <a:t>Praktická aplikace a implementační praxe</a:t>
            </a:r>
            <a:endParaRPr/>
          </a:p>
          <a:p>
            <a:pPr marL="596900" marR="0" lvl="1" indent="0" algn="l" rtl="0">
              <a:lnSpc>
                <a:spcPct val="100000"/>
              </a:lnSpc>
              <a:spcBef>
                <a:spcPts val="1200"/>
              </a:spcBef>
              <a:spcAft>
                <a:spcPts val="0"/>
              </a:spcAft>
              <a:buClr>
                <a:schemeClr val="dk2"/>
              </a:buClr>
              <a:buSzPts val="1400"/>
              <a:buFont typeface="Roboto"/>
              <a:buNone/>
            </a:pPr>
            <a:endParaRPr sz="1300" b="0" i="0" u="none" strike="noStrike" cap="none">
              <a:solidFill>
                <a:srgbClr val="404DDB"/>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2"/>
        <p:cNvGrpSpPr/>
        <p:nvPr/>
      </p:nvGrpSpPr>
      <p:grpSpPr>
        <a:xfrm>
          <a:off x="0" y="0"/>
          <a:ext cx="0" cy="0"/>
          <a:chOff x="0" y="0"/>
          <a:chExt cx="0" cy="0"/>
        </a:xfrm>
      </p:grpSpPr>
      <p:sp>
        <p:nvSpPr>
          <p:cNvPr id="213" name="Google Shape;213;p14"/>
          <p:cNvSpPr txBox="1">
            <a:spLocks noGrp="1"/>
          </p:cNvSpPr>
          <p:nvPr>
            <p:ph type="title"/>
          </p:nvPr>
        </p:nvSpPr>
        <p:spPr>
          <a:xfrm>
            <a:off x="464100"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Modeling a Safe Environment</a:t>
            </a:r>
            <a:endParaRPr sz="2000"/>
          </a:p>
        </p:txBody>
      </p:sp>
      <p:sp>
        <p:nvSpPr>
          <p:cNvPr id="214" name="Google Shape;214;p14"/>
          <p:cNvSpPr txBox="1">
            <a:spLocks noGrp="1"/>
          </p:cNvSpPr>
          <p:nvPr>
            <p:ph type="body" idx="1"/>
          </p:nvPr>
        </p:nvSpPr>
        <p:spPr>
          <a:xfrm>
            <a:off x="463550" y="1266825"/>
            <a:ext cx="3903000" cy="3079800"/>
          </a:xfrm>
          <a:prstGeom prst="rect">
            <a:avLst/>
          </a:prstGeom>
          <a:noFill/>
          <a:ln>
            <a:noFill/>
          </a:ln>
        </p:spPr>
        <p:txBody>
          <a:bodyPr spcFirstLastPara="1" wrap="square" lIns="91425" tIns="91425" rIns="91425" bIns="91425" anchor="t" anchorCtr="0">
            <a:normAutofit/>
          </a:bodyPr>
          <a:lstStyle/>
          <a:p>
            <a:pPr marL="295275" lvl="0" indent="-285750" algn="l" rtl="0">
              <a:lnSpc>
                <a:spcPct val="100000"/>
              </a:lnSpc>
              <a:spcBef>
                <a:spcPts val="1200"/>
              </a:spcBef>
              <a:spcAft>
                <a:spcPts val="0"/>
              </a:spcAft>
              <a:buClr>
                <a:schemeClr val="dk1"/>
              </a:buClr>
              <a:buSzPts val="1400"/>
              <a:buChar char="●"/>
            </a:pPr>
            <a:r>
              <a:rPr lang="cs-CZ" sz="1400">
                <a:solidFill>
                  <a:schemeClr val="dk1"/>
                </a:solidFill>
              </a:rPr>
              <a:t>Personal attitudes and approaches to students</a:t>
            </a:r>
            <a:endParaRPr sz="1400">
              <a:solidFill>
                <a:schemeClr val="dk1"/>
              </a:solidFill>
            </a:endParaRPr>
          </a:p>
          <a:p>
            <a:pPr marL="295275" lvl="0" indent="-285750" algn="l" rtl="0">
              <a:lnSpc>
                <a:spcPct val="100000"/>
              </a:lnSpc>
              <a:spcBef>
                <a:spcPts val="1200"/>
              </a:spcBef>
              <a:spcAft>
                <a:spcPts val="0"/>
              </a:spcAft>
              <a:buClr>
                <a:schemeClr val="dk1"/>
              </a:buClr>
              <a:buSzPts val="1400"/>
              <a:buChar char="●"/>
            </a:pPr>
            <a:r>
              <a:rPr lang="cs-CZ" sz="1400">
                <a:solidFill>
                  <a:schemeClr val="dk1"/>
                </a:solidFill>
              </a:rPr>
              <a:t>Application of key approaches in instruction</a:t>
            </a:r>
            <a:endParaRPr sz="1400">
              <a:solidFill>
                <a:schemeClr val="dk1"/>
              </a:solidFill>
            </a:endParaRPr>
          </a:p>
          <a:p>
            <a:pPr marL="295275" lvl="0" indent="-285750" algn="l" rtl="0">
              <a:lnSpc>
                <a:spcPct val="100000"/>
              </a:lnSpc>
              <a:spcBef>
                <a:spcPts val="1200"/>
              </a:spcBef>
              <a:spcAft>
                <a:spcPts val="0"/>
              </a:spcAft>
              <a:buClr>
                <a:schemeClr val="dk1"/>
              </a:buClr>
              <a:buSzPts val="1400"/>
              <a:buChar char="●"/>
            </a:pPr>
            <a:r>
              <a:rPr lang="cs-CZ" sz="1400">
                <a:solidFill>
                  <a:schemeClr val="dk1"/>
                </a:solidFill>
              </a:rPr>
              <a:t>Choosing instructional methods that support a safe learning environment</a:t>
            </a:r>
            <a:endParaRPr>
              <a:solidFill>
                <a:schemeClr val="dk1"/>
              </a:solidFill>
            </a:endParaRPr>
          </a:p>
        </p:txBody>
      </p:sp>
      <p:sp>
        <p:nvSpPr>
          <p:cNvPr id="215" name="Google Shape;215;p14"/>
          <p:cNvSpPr txBox="1"/>
          <p:nvPr/>
        </p:nvSpPr>
        <p:spPr>
          <a:xfrm>
            <a:off x="4929352" y="445025"/>
            <a:ext cx="3902948"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2000" i="0" u="none" strike="noStrike" cap="none">
                <a:solidFill>
                  <a:srgbClr val="404DDB"/>
                </a:solidFill>
                <a:latin typeface="Archivo Black"/>
                <a:ea typeface="Archivo Black"/>
                <a:cs typeface="Archivo Black"/>
                <a:sym typeface="Archivo Black"/>
              </a:rPr>
              <a:t>Modelování bezpečného prostředí</a:t>
            </a:r>
            <a:endParaRPr sz="2000">
              <a:solidFill>
                <a:srgbClr val="404DDB"/>
              </a:solidFill>
            </a:endParaRPr>
          </a:p>
        </p:txBody>
      </p:sp>
      <p:sp>
        <p:nvSpPr>
          <p:cNvPr id="216" name="Google Shape;216;p14"/>
          <p:cNvSpPr txBox="1"/>
          <p:nvPr/>
        </p:nvSpPr>
        <p:spPr>
          <a:xfrm>
            <a:off x="4928802" y="1266825"/>
            <a:ext cx="3902948" cy="2106757"/>
          </a:xfrm>
          <a:prstGeom prst="rect">
            <a:avLst/>
          </a:prstGeom>
          <a:noFill/>
          <a:ln>
            <a:noFill/>
          </a:ln>
        </p:spPr>
        <p:txBody>
          <a:bodyPr spcFirstLastPara="1" wrap="square" lIns="91425" tIns="91425" rIns="91425" bIns="91425" anchor="t" anchorCtr="0">
            <a:normAutofit/>
          </a:bodyPr>
          <a:lstStyle/>
          <a:p>
            <a:pPr marL="295275" marR="0" lvl="0" indent="-285750" algn="l" rtl="0">
              <a:lnSpc>
                <a:spcPct val="100000"/>
              </a:lnSpc>
              <a:spcBef>
                <a:spcPts val="1200"/>
              </a:spcBef>
              <a:spcAft>
                <a:spcPts val="0"/>
              </a:spcAft>
              <a:buClr>
                <a:srgbClr val="404DDB"/>
              </a:buClr>
              <a:buSzPts val="1400"/>
              <a:buFont typeface="Roboto"/>
              <a:buChar char="●"/>
            </a:pPr>
            <a:r>
              <a:rPr lang="cs-CZ" sz="1400" b="0" i="0" u="none" strike="noStrike" cap="none">
                <a:solidFill>
                  <a:srgbClr val="404DDB"/>
                </a:solidFill>
                <a:latin typeface="Roboto"/>
                <a:ea typeface="Roboto"/>
                <a:cs typeface="Roboto"/>
                <a:sym typeface="Roboto"/>
              </a:rPr>
              <a:t>Osobnostní nastavení a přístup ke studentům</a:t>
            </a:r>
            <a:endParaRPr/>
          </a:p>
          <a:p>
            <a:pPr marL="295275" marR="0" lvl="0" indent="-285750" algn="l" rtl="0">
              <a:lnSpc>
                <a:spcPct val="100000"/>
              </a:lnSpc>
              <a:spcBef>
                <a:spcPts val="1200"/>
              </a:spcBef>
              <a:spcAft>
                <a:spcPts val="0"/>
              </a:spcAft>
              <a:buClr>
                <a:srgbClr val="404DDB"/>
              </a:buClr>
              <a:buSzPts val="1400"/>
              <a:buFont typeface="Roboto"/>
              <a:buChar char="●"/>
            </a:pPr>
            <a:r>
              <a:rPr lang="cs-CZ" sz="1400" b="0" i="0" u="none" strike="noStrike" cap="none">
                <a:solidFill>
                  <a:srgbClr val="404DDB"/>
                </a:solidFill>
                <a:latin typeface="Roboto"/>
                <a:ea typeface="Roboto"/>
                <a:cs typeface="Roboto"/>
                <a:sym typeface="Roboto"/>
              </a:rPr>
              <a:t>Aplikace klíčových přístupů v rámci výuky</a:t>
            </a:r>
            <a:endParaRPr/>
          </a:p>
          <a:p>
            <a:pPr marL="295275" marR="0" lvl="0" indent="-285750" algn="l" rtl="0">
              <a:lnSpc>
                <a:spcPct val="100000"/>
              </a:lnSpc>
              <a:spcBef>
                <a:spcPts val="1200"/>
              </a:spcBef>
              <a:spcAft>
                <a:spcPts val="0"/>
              </a:spcAft>
              <a:buClr>
                <a:srgbClr val="404DDB"/>
              </a:buClr>
              <a:buSzPts val="1400"/>
              <a:buFont typeface="Roboto"/>
              <a:buChar char="●"/>
            </a:pPr>
            <a:r>
              <a:rPr lang="cs-CZ" sz="1400" b="0" i="0" u="none" strike="noStrike" cap="none">
                <a:solidFill>
                  <a:srgbClr val="404DDB"/>
                </a:solidFill>
                <a:latin typeface="Roboto"/>
                <a:ea typeface="Roboto"/>
                <a:cs typeface="Roboto"/>
                <a:sym typeface="Roboto"/>
              </a:rPr>
              <a:t>Volba forem výuky podporující bezpečné prostředí pro učení</a:t>
            </a:r>
            <a:endParaRPr/>
          </a:p>
        </p:txBody>
      </p:sp>
      <p:pic>
        <p:nvPicPr>
          <p:cNvPr id="217" name="Google Shape;217;p14" descr="Obsah obrázku klipart, kreslené, ilustrace&#10;&#10;Popis byl vytvořen automaticky"/>
          <p:cNvPicPr preferRelativeResize="0"/>
          <p:nvPr/>
        </p:nvPicPr>
        <p:blipFill rotWithShape="1">
          <a:blip r:embed="rId4">
            <a:alphaModFix/>
          </a:blip>
          <a:srcRect t="10407" b="7636"/>
          <a:stretch/>
        </p:blipFill>
        <p:spPr>
          <a:xfrm>
            <a:off x="3327850" y="2781201"/>
            <a:ext cx="2502182" cy="210675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1"/>
        <p:cNvGrpSpPr/>
        <p:nvPr/>
      </p:nvGrpSpPr>
      <p:grpSpPr>
        <a:xfrm>
          <a:off x="0" y="0"/>
          <a:ext cx="0" cy="0"/>
          <a:chOff x="0" y="0"/>
          <a:chExt cx="0" cy="0"/>
        </a:xfrm>
      </p:grpSpPr>
      <p:sp>
        <p:nvSpPr>
          <p:cNvPr id="222" name="Google Shape;222;p15"/>
          <p:cNvSpPr txBox="1">
            <a:spLocks noGrp="1"/>
          </p:cNvSpPr>
          <p:nvPr>
            <p:ph type="title"/>
          </p:nvPr>
        </p:nvSpPr>
        <p:spPr>
          <a:xfrm>
            <a:off x="464100"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Teaching the Thematic Areas</a:t>
            </a:r>
            <a:endParaRPr sz="2000"/>
          </a:p>
        </p:txBody>
      </p:sp>
      <p:sp>
        <p:nvSpPr>
          <p:cNvPr id="223" name="Google Shape;223;p15"/>
          <p:cNvSpPr txBox="1">
            <a:spLocks noGrp="1"/>
          </p:cNvSpPr>
          <p:nvPr>
            <p:ph type="body" idx="1"/>
          </p:nvPr>
        </p:nvSpPr>
        <p:spPr>
          <a:xfrm>
            <a:off x="457201" y="1343025"/>
            <a:ext cx="4281000" cy="3079800"/>
          </a:xfrm>
          <a:prstGeom prst="rect">
            <a:avLst/>
          </a:prstGeom>
          <a:noFill/>
          <a:ln>
            <a:noFill/>
          </a:ln>
        </p:spPr>
        <p:txBody>
          <a:bodyPr spcFirstLastPara="1" wrap="square" lIns="91425" tIns="91425" rIns="91425" bIns="91425" anchor="t" anchorCtr="0">
            <a:normAutofit/>
          </a:bodyPr>
          <a:lstStyle/>
          <a:p>
            <a:pPr marL="9525" lvl="0" indent="0" algn="l" rtl="0">
              <a:lnSpc>
                <a:spcPct val="100000"/>
              </a:lnSpc>
              <a:spcBef>
                <a:spcPts val="1200"/>
              </a:spcBef>
              <a:spcAft>
                <a:spcPts val="0"/>
              </a:spcAft>
              <a:buSzPts val="1800"/>
              <a:buNone/>
            </a:pPr>
            <a:r>
              <a:rPr lang="cs-CZ" sz="1400">
                <a:solidFill>
                  <a:schemeClr val="dk1"/>
                </a:solidFill>
              </a:rPr>
              <a:t>Taking into account the sequence of introducing theoretical concepts and approaches </a:t>
            </a:r>
            <a:endParaRPr sz="1400">
              <a:solidFill>
                <a:schemeClr val="dk1"/>
              </a:solidFill>
            </a:endParaRPr>
          </a:p>
          <a:p>
            <a:pPr marL="9525" lvl="0" indent="0" algn="l" rtl="0">
              <a:lnSpc>
                <a:spcPct val="100000"/>
              </a:lnSpc>
              <a:spcBef>
                <a:spcPts val="1200"/>
              </a:spcBef>
              <a:spcAft>
                <a:spcPts val="0"/>
              </a:spcAft>
              <a:buSzPts val="1800"/>
              <a:buNone/>
            </a:pPr>
            <a:r>
              <a:rPr lang="cs-CZ" sz="1400">
                <a:solidFill>
                  <a:schemeClr val="dk1"/>
                </a:solidFill>
              </a:rPr>
              <a:t>Integration across academic programs</a:t>
            </a:r>
            <a:endParaRPr sz="1400"/>
          </a:p>
          <a:p>
            <a:pPr marL="9525" lvl="0" indent="0" algn="l" rtl="0">
              <a:lnSpc>
                <a:spcPct val="100000"/>
              </a:lnSpc>
              <a:spcBef>
                <a:spcPts val="1200"/>
              </a:spcBef>
              <a:spcAft>
                <a:spcPts val="0"/>
              </a:spcAft>
              <a:buSzPts val="1800"/>
              <a:buNone/>
            </a:pPr>
            <a:r>
              <a:rPr lang="cs-CZ" sz="1400">
                <a:solidFill>
                  <a:schemeClr val="dk1"/>
                </a:solidFill>
              </a:rPr>
              <a:t>Appropriate instructional methods</a:t>
            </a:r>
            <a:endParaRPr sz="1400">
              <a:solidFill>
                <a:schemeClr val="dk1"/>
              </a:solidFill>
            </a:endParaRPr>
          </a:p>
          <a:p>
            <a:pPr marL="9525" lvl="0" indent="0" algn="l" rtl="0">
              <a:lnSpc>
                <a:spcPct val="100000"/>
              </a:lnSpc>
              <a:spcBef>
                <a:spcPts val="1200"/>
              </a:spcBef>
              <a:spcAft>
                <a:spcPts val="0"/>
              </a:spcAft>
              <a:buSzPts val="1800"/>
              <a:buNone/>
            </a:pPr>
            <a:r>
              <a:rPr lang="cs-CZ" sz="1400">
                <a:solidFill>
                  <a:schemeClr val="dk1"/>
                </a:solidFill>
              </a:rPr>
              <a:t>Connecting to students’ practical experience in schools </a:t>
            </a:r>
            <a:endParaRPr sz="1400">
              <a:solidFill>
                <a:schemeClr val="dk1"/>
              </a:solidFill>
            </a:endParaRPr>
          </a:p>
          <a:p>
            <a:pPr marL="9525" lvl="0" indent="0" algn="l" rtl="0">
              <a:lnSpc>
                <a:spcPct val="100000"/>
              </a:lnSpc>
              <a:spcBef>
                <a:spcPts val="1200"/>
              </a:spcBef>
              <a:spcAft>
                <a:spcPts val="0"/>
              </a:spcAft>
              <a:buSzPts val="1800"/>
              <a:buNone/>
            </a:pPr>
            <a:r>
              <a:rPr lang="cs-CZ" sz="1400">
                <a:solidFill>
                  <a:schemeClr val="dk1"/>
                </a:solidFill>
              </a:rPr>
              <a:t>Ensuring a supportive learning environment</a:t>
            </a:r>
            <a:endParaRPr sz="1400" strike="sngStrike">
              <a:solidFill>
                <a:schemeClr val="dk1"/>
              </a:solidFill>
            </a:endParaRPr>
          </a:p>
        </p:txBody>
      </p:sp>
      <p:sp>
        <p:nvSpPr>
          <p:cNvPr id="224" name="Google Shape;224;p15"/>
          <p:cNvSpPr txBox="1"/>
          <p:nvPr/>
        </p:nvSpPr>
        <p:spPr>
          <a:xfrm>
            <a:off x="4929904" y="445025"/>
            <a:ext cx="3902948"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2000" i="0" u="none" strike="noStrike" cap="none">
                <a:solidFill>
                  <a:srgbClr val="404DDB"/>
                </a:solidFill>
                <a:latin typeface="Archivo Black"/>
                <a:ea typeface="Archivo Black"/>
                <a:cs typeface="Archivo Black"/>
                <a:sym typeface="Archivo Black"/>
              </a:rPr>
              <a:t>Pojetí výuky tematických oblastí</a:t>
            </a:r>
            <a:endParaRPr sz="2000"/>
          </a:p>
        </p:txBody>
      </p:sp>
      <p:sp>
        <p:nvSpPr>
          <p:cNvPr id="225" name="Google Shape;225;p15"/>
          <p:cNvSpPr txBox="1"/>
          <p:nvPr/>
        </p:nvSpPr>
        <p:spPr>
          <a:xfrm>
            <a:off x="4929354" y="1343025"/>
            <a:ext cx="3903000" cy="3079800"/>
          </a:xfrm>
          <a:prstGeom prst="rect">
            <a:avLst/>
          </a:prstGeom>
          <a:noFill/>
          <a:ln>
            <a:noFill/>
          </a:ln>
        </p:spPr>
        <p:txBody>
          <a:bodyPr spcFirstLastPara="1" wrap="square" lIns="91425" tIns="91425" rIns="91425" bIns="91425" anchor="t" anchorCtr="0">
            <a:normAutofit/>
          </a:bodyPr>
          <a:lstStyle/>
          <a:p>
            <a:pPr marL="9525" marR="0" lvl="0" indent="0" algn="l" rtl="0">
              <a:lnSpc>
                <a:spcPct val="100000"/>
              </a:lnSpc>
              <a:spcBef>
                <a:spcPts val="1200"/>
              </a:spcBef>
              <a:spcAft>
                <a:spcPts val="0"/>
              </a:spcAft>
              <a:buClr>
                <a:schemeClr val="dk2"/>
              </a:buClr>
              <a:buSzPts val="1946"/>
              <a:buFont typeface="Roboto"/>
              <a:buNone/>
            </a:pPr>
            <a:r>
              <a:rPr lang="cs-CZ" b="0" i="0" u="none" strike="noStrike" cap="none">
                <a:solidFill>
                  <a:srgbClr val="404DDB"/>
                </a:solidFill>
                <a:latin typeface="Roboto"/>
                <a:ea typeface="Roboto"/>
                <a:cs typeface="Roboto"/>
                <a:sym typeface="Roboto"/>
              </a:rPr>
              <a:t>Zohlednění časové posloupnosti  zprostředkování teoretických konceptů </a:t>
            </a:r>
            <a:br>
              <a:rPr lang="cs-CZ" b="0" i="0" u="none" strike="noStrike" cap="none">
                <a:solidFill>
                  <a:srgbClr val="404DDB"/>
                </a:solidFill>
                <a:latin typeface="Roboto"/>
                <a:ea typeface="Roboto"/>
                <a:cs typeface="Roboto"/>
                <a:sym typeface="Roboto"/>
              </a:rPr>
            </a:br>
            <a:r>
              <a:rPr lang="cs-CZ" b="0" i="0" u="none" strike="noStrike" cap="none">
                <a:solidFill>
                  <a:srgbClr val="404DDB"/>
                </a:solidFill>
                <a:latin typeface="Roboto"/>
                <a:ea typeface="Roboto"/>
                <a:cs typeface="Roboto"/>
                <a:sym typeface="Roboto"/>
              </a:rPr>
              <a:t>a přístupů </a:t>
            </a:r>
            <a:endParaRPr/>
          </a:p>
          <a:p>
            <a:pPr marL="9525" marR="0" lvl="0" indent="0" algn="l" rtl="0">
              <a:lnSpc>
                <a:spcPct val="100000"/>
              </a:lnSpc>
              <a:spcBef>
                <a:spcPts val="1800"/>
              </a:spcBef>
              <a:spcAft>
                <a:spcPts val="0"/>
              </a:spcAft>
              <a:buClr>
                <a:schemeClr val="dk2"/>
              </a:buClr>
              <a:buSzPts val="1946"/>
              <a:buFont typeface="Roboto"/>
              <a:buNone/>
            </a:pPr>
            <a:r>
              <a:rPr lang="cs-CZ" b="0" i="0" u="none" strike="noStrike" cap="none">
                <a:solidFill>
                  <a:srgbClr val="404DDB"/>
                </a:solidFill>
                <a:latin typeface="Roboto"/>
                <a:ea typeface="Roboto"/>
                <a:cs typeface="Roboto"/>
                <a:sym typeface="Roboto"/>
              </a:rPr>
              <a:t>Propojení v rámci studijních programů</a:t>
            </a:r>
            <a:endParaRPr/>
          </a:p>
          <a:p>
            <a:pPr marL="9525" marR="0" lvl="0" indent="0" algn="l" rtl="0">
              <a:lnSpc>
                <a:spcPct val="100000"/>
              </a:lnSpc>
              <a:spcBef>
                <a:spcPts val="1800"/>
              </a:spcBef>
              <a:spcAft>
                <a:spcPts val="0"/>
              </a:spcAft>
              <a:buClr>
                <a:schemeClr val="dk2"/>
              </a:buClr>
              <a:buSzPts val="1946"/>
              <a:buFont typeface="Roboto"/>
              <a:buNone/>
            </a:pPr>
            <a:r>
              <a:rPr lang="cs-CZ" b="0" i="0" u="none" strike="noStrike" cap="none">
                <a:solidFill>
                  <a:srgbClr val="404DDB"/>
                </a:solidFill>
                <a:latin typeface="Roboto"/>
                <a:ea typeface="Roboto"/>
                <a:cs typeface="Roboto"/>
                <a:sym typeface="Roboto"/>
              </a:rPr>
              <a:t>Vhodné formy výuky</a:t>
            </a:r>
            <a:endParaRPr/>
          </a:p>
          <a:p>
            <a:pPr marL="9525" marR="0" lvl="0" indent="0" algn="l" rtl="0">
              <a:lnSpc>
                <a:spcPct val="100000"/>
              </a:lnSpc>
              <a:spcBef>
                <a:spcPts val="1800"/>
              </a:spcBef>
              <a:spcAft>
                <a:spcPts val="0"/>
              </a:spcAft>
              <a:buClr>
                <a:schemeClr val="dk2"/>
              </a:buClr>
              <a:buSzPts val="1946"/>
              <a:buFont typeface="Roboto"/>
              <a:buNone/>
            </a:pPr>
            <a:r>
              <a:rPr lang="cs-CZ" b="0" i="0" u="none" strike="noStrike" cap="none">
                <a:solidFill>
                  <a:srgbClr val="404DDB"/>
                </a:solidFill>
                <a:latin typeface="Roboto"/>
                <a:ea typeface="Roboto"/>
                <a:cs typeface="Roboto"/>
                <a:sym typeface="Roboto"/>
              </a:rPr>
              <a:t>Návaznost na praxe studentů ve školách </a:t>
            </a:r>
            <a:endParaRPr/>
          </a:p>
          <a:p>
            <a:pPr marL="9525" marR="0" lvl="0" indent="0" algn="l" rtl="0">
              <a:lnSpc>
                <a:spcPct val="100000"/>
              </a:lnSpc>
              <a:spcBef>
                <a:spcPts val="1800"/>
              </a:spcBef>
              <a:spcAft>
                <a:spcPts val="0"/>
              </a:spcAft>
              <a:buClr>
                <a:schemeClr val="dk2"/>
              </a:buClr>
              <a:buSzPts val="1946"/>
              <a:buFont typeface="Roboto"/>
              <a:buNone/>
            </a:pPr>
            <a:r>
              <a:rPr lang="cs-CZ" b="0" i="0" u="none" strike="noStrike" cap="none">
                <a:solidFill>
                  <a:srgbClr val="404DDB"/>
                </a:solidFill>
                <a:latin typeface="Roboto"/>
                <a:ea typeface="Roboto"/>
                <a:cs typeface="Roboto"/>
                <a:sym typeface="Roboto"/>
              </a:rPr>
              <a:t>Zajištění odpovídajícího prostředí pro učení.</a:t>
            </a:r>
            <a:endParaRPr/>
          </a:p>
          <a:p>
            <a:pPr marL="114300" marR="0" lvl="0" indent="0" algn="l" rtl="0">
              <a:lnSpc>
                <a:spcPct val="100000"/>
              </a:lnSpc>
              <a:spcBef>
                <a:spcPts val="1800"/>
              </a:spcBef>
              <a:spcAft>
                <a:spcPts val="0"/>
              </a:spcAft>
              <a:buClr>
                <a:schemeClr val="dk2"/>
              </a:buClr>
              <a:buSzPts val="1946"/>
              <a:buFont typeface="Roboto"/>
              <a:buNone/>
            </a:pPr>
            <a:endParaRPr b="0" i="0" u="none" strike="sngStrike" cap="none">
              <a:solidFill>
                <a:srgbClr val="404DDB"/>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9"/>
        <p:cNvGrpSpPr/>
        <p:nvPr/>
      </p:nvGrpSpPr>
      <p:grpSpPr>
        <a:xfrm>
          <a:off x="0" y="0"/>
          <a:ext cx="0" cy="0"/>
          <a:chOff x="0" y="0"/>
          <a:chExt cx="0" cy="0"/>
        </a:xfrm>
      </p:grpSpPr>
      <p:pic>
        <p:nvPicPr>
          <p:cNvPr id="230" name="Google Shape;230;p16"/>
          <p:cNvPicPr preferRelativeResize="0"/>
          <p:nvPr/>
        </p:nvPicPr>
        <p:blipFill rotWithShape="1">
          <a:blip r:embed="rId4">
            <a:alphaModFix/>
          </a:blip>
          <a:srcRect l="3345" t="13818" r="10317" b="14100"/>
          <a:stretch/>
        </p:blipFill>
        <p:spPr>
          <a:xfrm>
            <a:off x="2417702" y="2472525"/>
            <a:ext cx="2879776" cy="2469974"/>
          </a:xfrm>
          <a:prstGeom prst="rect">
            <a:avLst/>
          </a:prstGeom>
          <a:noFill/>
          <a:ln>
            <a:noFill/>
          </a:ln>
        </p:spPr>
      </p:pic>
      <p:sp>
        <p:nvSpPr>
          <p:cNvPr id="231" name="Google Shape;231;p16"/>
          <p:cNvSpPr txBox="1">
            <a:spLocks noGrp="1"/>
          </p:cNvSpPr>
          <p:nvPr>
            <p:ph type="title"/>
          </p:nvPr>
        </p:nvSpPr>
        <p:spPr>
          <a:xfrm>
            <a:off x="464100"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Sharing Approaches and Materials</a:t>
            </a:r>
            <a:endParaRPr sz="2000"/>
          </a:p>
        </p:txBody>
      </p:sp>
      <p:sp>
        <p:nvSpPr>
          <p:cNvPr id="232" name="Google Shape;232;p16"/>
          <p:cNvSpPr txBox="1">
            <a:spLocks noGrp="1"/>
          </p:cNvSpPr>
          <p:nvPr>
            <p:ph type="body" idx="1"/>
          </p:nvPr>
        </p:nvSpPr>
        <p:spPr>
          <a:xfrm>
            <a:off x="463550" y="1266825"/>
            <a:ext cx="3903000" cy="3079800"/>
          </a:xfrm>
          <a:prstGeom prst="rect">
            <a:avLst/>
          </a:prstGeom>
          <a:noFill/>
          <a:ln>
            <a:noFill/>
          </a:ln>
        </p:spPr>
        <p:txBody>
          <a:bodyPr spcFirstLastPara="1" wrap="square" lIns="91425" tIns="91425" rIns="91425" bIns="91425" anchor="t" anchorCtr="0">
            <a:normAutofit/>
          </a:bodyPr>
          <a:lstStyle/>
          <a:p>
            <a:pPr marL="9525" lvl="0" indent="0" algn="l" rtl="0">
              <a:lnSpc>
                <a:spcPct val="100000"/>
              </a:lnSpc>
              <a:spcBef>
                <a:spcPts val="1200"/>
              </a:spcBef>
              <a:spcAft>
                <a:spcPts val="0"/>
              </a:spcAft>
              <a:buSzPts val="1800"/>
              <a:buNone/>
            </a:pPr>
            <a:r>
              <a:rPr lang="cs-CZ" sz="1400">
                <a:solidFill>
                  <a:schemeClr val="dk1"/>
                </a:solidFill>
              </a:rPr>
              <a:t>Inspirational workshops with international experts and NGOs</a:t>
            </a:r>
            <a:endParaRPr sz="1400">
              <a:solidFill>
                <a:schemeClr val="dk1"/>
              </a:solidFill>
            </a:endParaRPr>
          </a:p>
          <a:p>
            <a:pPr marL="9525" lvl="0" indent="0" algn="l" rtl="0">
              <a:lnSpc>
                <a:spcPct val="100000"/>
              </a:lnSpc>
              <a:spcBef>
                <a:spcPts val="1200"/>
              </a:spcBef>
              <a:spcAft>
                <a:spcPts val="0"/>
              </a:spcAft>
              <a:buSzPts val="1800"/>
              <a:buNone/>
            </a:pPr>
            <a:r>
              <a:rPr lang="cs-CZ" sz="1400">
                <a:solidFill>
                  <a:schemeClr val="dk1"/>
                </a:solidFill>
              </a:rPr>
              <a:t>Good practice sharing during working group meetings</a:t>
            </a:r>
            <a:endParaRPr sz="1400">
              <a:solidFill>
                <a:schemeClr val="dk1"/>
              </a:solidFill>
            </a:endParaRPr>
          </a:p>
          <a:p>
            <a:pPr marL="9525" lvl="0" indent="0" algn="l" rtl="0">
              <a:lnSpc>
                <a:spcPct val="100000"/>
              </a:lnSpc>
              <a:spcBef>
                <a:spcPts val="1200"/>
              </a:spcBef>
              <a:spcAft>
                <a:spcPts val="0"/>
              </a:spcAft>
              <a:buSzPts val="1800"/>
              <a:buNone/>
            </a:pPr>
            <a:r>
              <a:rPr lang="cs-CZ" sz="1400">
                <a:solidFill>
                  <a:schemeClr val="dk1"/>
                </a:solidFill>
              </a:rPr>
              <a:t>Research collaboration potential</a:t>
            </a:r>
            <a:endParaRPr sz="1400">
              <a:solidFill>
                <a:schemeClr val="dk1"/>
              </a:solidFill>
            </a:endParaRPr>
          </a:p>
        </p:txBody>
      </p:sp>
      <p:sp>
        <p:nvSpPr>
          <p:cNvPr id="233" name="Google Shape;233;p16"/>
          <p:cNvSpPr txBox="1"/>
          <p:nvPr/>
        </p:nvSpPr>
        <p:spPr>
          <a:xfrm>
            <a:off x="4929904" y="445025"/>
            <a:ext cx="3902948"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2000" i="0" u="none" strike="noStrike" cap="none">
                <a:solidFill>
                  <a:srgbClr val="404DDB"/>
                </a:solidFill>
                <a:latin typeface="Archivo Black"/>
                <a:ea typeface="Archivo Black"/>
                <a:cs typeface="Archivo Black"/>
                <a:sym typeface="Archivo Black"/>
              </a:rPr>
              <a:t>Sdílení přístupů a materiálů </a:t>
            </a:r>
            <a:endParaRPr sz="2000"/>
          </a:p>
        </p:txBody>
      </p:sp>
      <p:sp>
        <p:nvSpPr>
          <p:cNvPr id="234" name="Google Shape;234;p16"/>
          <p:cNvSpPr txBox="1"/>
          <p:nvPr/>
        </p:nvSpPr>
        <p:spPr>
          <a:xfrm>
            <a:off x="4929354" y="1266825"/>
            <a:ext cx="3902948" cy="3079750"/>
          </a:xfrm>
          <a:prstGeom prst="rect">
            <a:avLst/>
          </a:prstGeom>
          <a:noFill/>
          <a:ln>
            <a:noFill/>
          </a:ln>
        </p:spPr>
        <p:txBody>
          <a:bodyPr spcFirstLastPara="1" wrap="square" lIns="91425" tIns="91425" rIns="91425" bIns="91425" anchor="t" anchorCtr="0">
            <a:normAutofit/>
          </a:bodyPr>
          <a:lstStyle/>
          <a:p>
            <a:pPr marL="9525" marR="0" lvl="0" indent="0" algn="l" rtl="0">
              <a:lnSpc>
                <a:spcPct val="100000"/>
              </a:lnSpc>
              <a:spcBef>
                <a:spcPts val="1200"/>
              </a:spcBef>
              <a:spcAft>
                <a:spcPts val="0"/>
              </a:spcAft>
              <a:buClr>
                <a:schemeClr val="dk2"/>
              </a:buClr>
              <a:buSzPts val="1800"/>
              <a:buFont typeface="Roboto"/>
              <a:buNone/>
            </a:pPr>
            <a:r>
              <a:rPr lang="cs-CZ" b="0" i="0" u="none" strike="noStrike" cap="none">
                <a:solidFill>
                  <a:srgbClr val="404DDB"/>
                </a:solidFill>
                <a:latin typeface="Roboto"/>
                <a:ea typeface="Roboto"/>
                <a:cs typeface="Roboto"/>
                <a:sym typeface="Roboto"/>
              </a:rPr>
              <a:t>Inspirativní workshopy se zahraničními odborníky a NNO</a:t>
            </a:r>
            <a:endParaRPr/>
          </a:p>
          <a:p>
            <a:pPr marL="9525" marR="0" lvl="0" indent="0" algn="l" rtl="0">
              <a:lnSpc>
                <a:spcPct val="100000"/>
              </a:lnSpc>
              <a:spcBef>
                <a:spcPts val="1200"/>
              </a:spcBef>
              <a:spcAft>
                <a:spcPts val="0"/>
              </a:spcAft>
              <a:buClr>
                <a:schemeClr val="dk2"/>
              </a:buClr>
              <a:buSzPts val="1800"/>
              <a:buFont typeface="Roboto"/>
              <a:buNone/>
            </a:pPr>
            <a:r>
              <a:rPr lang="cs-CZ" b="0" i="0" u="none" strike="noStrike" cap="none">
                <a:solidFill>
                  <a:srgbClr val="404DDB"/>
                </a:solidFill>
                <a:latin typeface="Roboto"/>
                <a:ea typeface="Roboto"/>
                <a:cs typeface="Roboto"/>
                <a:sym typeface="Roboto"/>
              </a:rPr>
              <a:t>Sdílení dobré praxe v rámci setkání PS</a:t>
            </a:r>
            <a:endParaRPr/>
          </a:p>
          <a:p>
            <a:pPr marL="9525" marR="0" lvl="0" indent="0" algn="l" rtl="0">
              <a:lnSpc>
                <a:spcPct val="100000"/>
              </a:lnSpc>
              <a:spcBef>
                <a:spcPts val="1200"/>
              </a:spcBef>
              <a:spcAft>
                <a:spcPts val="0"/>
              </a:spcAft>
              <a:buClr>
                <a:schemeClr val="dk2"/>
              </a:buClr>
              <a:buSzPts val="1800"/>
              <a:buFont typeface="Roboto"/>
              <a:buNone/>
            </a:pPr>
            <a:r>
              <a:rPr lang="cs-CZ" b="0" i="0" u="none" strike="noStrike" cap="none">
                <a:solidFill>
                  <a:srgbClr val="404DDB"/>
                </a:solidFill>
                <a:latin typeface="Roboto"/>
                <a:ea typeface="Roboto"/>
                <a:cs typeface="Roboto"/>
                <a:sym typeface="Roboto"/>
              </a:rPr>
              <a:t>Potenciál spolupráce při výzkumu daných témat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8"/>
        <p:cNvGrpSpPr/>
        <p:nvPr/>
      </p:nvGrpSpPr>
      <p:grpSpPr>
        <a:xfrm>
          <a:off x="0" y="0"/>
          <a:ext cx="0" cy="0"/>
          <a:chOff x="0" y="0"/>
          <a:chExt cx="0" cy="0"/>
        </a:xfrm>
      </p:grpSpPr>
      <p:sp>
        <p:nvSpPr>
          <p:cNvPr id="239" name="Google Shape;239;p17"/>
          <p:cNvSpPr txBox="1">
            <a:spLocks noGrp="1"/>
          </p:cNvSpPr>
          <p:nvPr>
            <p:ph type="title"/>
          </p:nvPr>
        </p:nvSpPr>
        <p:spPr>
          <a:xfrm>
            <a:off x="464100"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Future of the Working Group</a:t>
            </a:r>
            <a:endParaRPr sz="2000"/>
          </a:p>
        </p:txBody>
      </p:sp>
      <p:sp>
        <p:nvSpPr>
          <p:cNvPr id="240" name="Google Shape;240;p17"/>
          <p:cNvSpPr txBox="1">
            <a:spLocks noGrp="1"/>
          </p:cNvSpPr>
          <p:nvPr>
            <p:ph type="body" idx="1"/>
          </p:nvPr>
        </p:nvSpPr>
        <p:spPr>
          <a:xfrm>
            <a:off x="463550" y="1343025"/>
            <a:ext cx="3903000" cy="3079800"/>
          </a:xfrm>
          <a:prstGeom prst="rect">
            <a:avLst/>
          </a:prstGeom>
          <a:noFill/>
          <a:ln>
            <a:noFill/>
          </a:ln>
        </p:spPr>
        <p:txBody>
          <a:bodyPr spcFirstLastPara="1" wrap="square" lIns="91425" tIns="91425" rIns="91425" bIns="91425" anchor="t" anchorCtr="0">
            <a:normAutofit/>
          </a:bodyPr>
          <a:lstStyle/>
          <a:p>
            <a:pPr marL="9525" lvl="0" indent="0" algn="l" rtl="0">
              <a:lnSpc>
                <a:spcPct val="110000"/>
              </a:lnSpc>
              <a:spcBef>
                <a:spcPts val="1200"/>
              </a:spcBef>
              <a:spcAft>
                <a:spcPts val="0"/>
              </a:spcAft>
              <a:buSzPts val="1946"/>
              <a:buNone/>
            </a:pPr>
            <a:r>
              <a:rPr lang="cs-CZ" sz="1400">
                <a:solidFill>
                  <a:schemeClr val="dk1"/>
                </a:solidFill>
              </a:rPr>
              <a:t>Ongoing cooperation until January 2026 – potential for forming a “community of practice”</a:t>
            </a:r>
            <a:endParaRPr sz="1400"/>
          </a:p>
          <a:p>
            <a:pPr marL="9525" lvl="0" indent="0" algn="l" rtl="0">
              <a:lnSpc>
                <a:spcPct val="110000"/>
              </a:lnSpc>
              <a:spcBef>
                <a:spcPts val="1200"/>
              </a:spcBef>
              <a:spcAft>
                <a:spcPts val="0"/>
              </a:spcAft>
              <a:buSzPts val="1946"/>
              <a:buNone/>
            </a:pPr>
            <a:r>
              <a:rPr lang="cs-CZ" sz="1400">
                <a:solidFill>
                  <a:schemeClr val="dk1"/>
                </a:solidFill>
              </a:rPr>
              <a:t>Outputs available for broader use</a:t>
            </a:r>
            <a:endParaRPr sz="1400"/>
          </a:p>
          <a:p>
            <a:pPr marL="9525" lvl="0" indent="0" algn="l" rtl="0">
              <a:lnSpc>
                <a:spcPct val="110000"/>
              </a:lnSpc>
              <a:spcBef>
                <a:spcPts val="1200"/>
              </a:spcBef>
              <a:spcAft>
                <a:spcPts val="0"/>
              </a:spcAft>
              <a:buSzPts val="1946"/>
              <a:buNone/>
            </a:pPr>
            <a:r>
              <a:rPr lang="cs-CZ" sz="1400">
                <a:solidFill>
                  <a:schemeClr val="dk1"/>
                </a:solidFill>
              </a:rPr>
              <a:t>Outputs delivered to the Ministry of Education</a:t>
            </a:r>
            <a:endParaRPr sz="1400">
              <a:solidFill>
                <a:schemeClr val="dk1"/>
              </a:solidFill>
            </a:endParaRPr>
          </a:p>
          <a:p>
            <a:pPr marL="9525" lvl="0" indent="0" algn="l" rtl="0">
              <a:lnSpc>
                <a:spcPct val="110000"/>
              </a:lnSpc>
              <a:spcBef>
                <a:spcPts val="1200"/>
              </a:spcBef>
              <a:spcAft>
                <a:spcPts val="0"/>
              </a:spcAft>
              <a:buSzPts val="1946"/>
              <a:buNone/>
            </a:pPr>
            <a:r>
              <a:rPr lang="cs-CZ" sz="1400">
                <a:solidFill>
                  <a:schemeClr val="dk1"/>
                </a:solidFill>
              </a:rPr>
              <a:t>Linking implementation of the competency framework with accreditation processes</a:t>
            </a:r>
            <a:endParaRPr sz="1400">
              <a:solidFill>
                <a:schemeClr val="dk1"/>
              </a:solidFill>
            </a:endParaRPr>
          </a:p>
          <a:p>
            <a:pPr marL="9525" lvl="0" indent="0" algn="l" rtl="0">
              <a:lnSpc>
                <a:spcPct val="110000"/>
              </a:lnSpc>
              <a:spcBef>
                <a:spcPts val="1200"/>
              </a:spcBef>
              <a:spcAft>
                <a:spcPts val="0"/>
              </a:spcAft>
              <a:buSzPts val="1946"/>
              <a:buNone/>
            </a:pPr>
            <a:r>
              <a:rPr lang="cs-CZ" sz="1400">
                <a:solidFill>
                  <a:schemeClr val="dk1"/>
                </a:solidFill>
              </a:rPr>
              <a:t>Strengthening international cooperation</a:t>
            </a:r>
            <a:endParaRPr sz="1400">
              <a:solidFill>
                <a:schemeClr val="dk1"/>
              </a:solidFill>
            </a:endParaRPr>
          </a:p>
        </p:txBody>
      </p:sp>
      <p:sp>
        <p:nvSpPr>
          <p:cNvPr id="241" name="Google Shape;241;p17"/>
          <p:cNvSpPr txBox="1"/>
          <p:nvPr/>
        </p:nvSpPr>
        <p:spPr>
          <a:xfrm>
            <a:off x="4929904" y="445025"/>
            <a:ext cx="3902948"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2000" i="0" u="none" strike="noStrike" cap="none">
                <a:solidFill>
                  <a:srgbClr val="404DDB"/>
                </a:solidFill>
                <a:latin typeface="Archivo Black"/>
                <a:ea typeface="Archivo Black"/>
                <a:cs typeface="Archivo Black"/>
                <a:sym typeface="Archivo Black"/>
              </a:rPr>
              <a:t>Budoucnost pracovní skupiny</a:t>
            </a:r>
            <a:endParaRPr sz="2000"/>
          </a:p>
        </p:txBody>
      </p:sp>
      <p:sp>
        <p:nvSpPr>
          <p:cNvPr id="242" name="Google Shape;242;p17"/>
          <p:cNvSpPr txBox="1"/>
          <p:nvPr/>
        </p:nvSpPr>
        <p:spPr>
          <a:xfrm>
            <a:off x="4929354" y="1343025"/>
            <a:ext cx="3903000" cy="3079800"/>
          </a:xfrm>
          <a:prstGeom prst="rect">
            <a:avLst/>
          </a:prstGeom>
          <a:noFill/>
          <a:ln>
            <a:noFill/>
          </a:ln>
        </p:spPr>
        <p:txBody>
          <a:bodyPr spcFirstLastPara="1" wrap="square" lIns="91425" tIns="91425" rIns="91425" bIns="91425" anchor="t" anchorCtr="0">
            <a:normAutofit/>
          </a:bodyPr>
          <a:lstStyle/>
          <a:p>
            <a:pPr marL="9525" marR="0" lvl="0" indent="0" algn="l" rtl="0">
              <a:lnSpc>
                <a:spcPct val="100000"/>
              </a:lnSpc>
              <a:spcBef>
                <a:spcPts val="1200"/>
              </a:spcBef>
              <a:spcAft>
                <a:spcPts val="0"/>
              </a:spcAft>
              <a:buClr>
                <a:schemeClr val="dk2"/>
              </a:buClr>
              <a:buSzPts val="1800"/>
              <a:buFont typeface="Roboto"/>
              <a:buNone/>
            </a:pPr>
            <a:r>
              <a:rPr lang="cs-CZ" b="0" i="0" u="none" strike="noStrike" cap="none">
                <a:solidFill>
                  <a:srgbClr val="404DDB"/>
                </a:solidFill>
                <a:latin typeface="Roboto"/>
                <a:ea typeface="Roboto"/>
                <a:cs typeface="Roboto"/>
                <a:sym typeface="Roboto"/>
              </a:rPr>
              <a:t>Spolupráce do ledna 2026 – potenciál vytvoření „community of practice“</a:t>
            </a:r>
            <a:endParaRPr/>
          </a:p>
          <a:p>
            <a:pPr marL="9525" marR="0" lvl="0" indent="0" algn="l" rtl="0">
              <a:lnSpc>
                <a:spcPct val="100000"/>
              </a:lnSpc>
              <a:spcBef>
                <a:spcPts val="1200"/>
              </a:spcBef>
              <a:spcAft>
                <a:spcPts val="0"/>
              </a:spcAft>
              <a:buClr>
                <a:schemeClr val="dk2"/>
              </a:buClr>
              <a:buSzPts val="1800"/>
              <a:buFont typeface="Roboto"/>
              <a:buNone/>
            </a:pPr>
            <a:r>
              <a:rPr lang="cs-CZ" b="0" i="0" u="none" strike="noStrike" cap="none">
                <a:solidFill>
                  <a:srgbClr val="404DDB"/>
                </a:solidFill>
                <a:latin typeface="Roboto"/>
                <a:ea typeface="Roboto"/>
                <a:cs typeface="Roboto"/>
                <a:sym typeface="Roboto"/>
              </a:rPr>
              <a:t>Výstupy pracovní skupiny k dispozici pro širší využití</a:t>
            </a:r>
            <a:endParaRPr/>
          </a:p>
          <a:p>
            <a:pPr marL="9525" marR="0" lvl="0" indent="0" algn="l" rtl="0">
              <a:lnSpc>
                <a:spcPct val="100000"/>
              </a:lnSpc>
              <a:spcBef>
                <a:spcPts val="1200"/>
              </a:spcBef>
              <a:spcAft>
                <a:spcPts val="0"/>
              </a:spcAft>
              <a:buClr>
                <a:schemeClr val="dk2"/>
              </a:buClr>
              <a:buSzPts val="1800"/>
              <a:buFont typeface="Roboto"/>
              <a:buNone/>
            </a:pPr>
            <a:r>
              <a:rPr lang="cs-CZ" b="0" i="0" u="none" strike="noStrike" cap="none">
                <a:solidFill>
                  <a:srgbClr val="404DDB"/>
                </a:solidFill>
                <a:latin typeface="Roboto"/>
                <a:ea typeface="Roboto"/>
                <a:cs typeface="Roboto"/>
                <a:sym typeface="Roboto"/>
              </a:rPr>
              <a:t>Výstupy předány MŠMT</a:t>
            </a:r>
            <a:endParaRPr/>
          </a:p>
          <a:p>
            <a:pPr marL="9525" marR="0" lvl="0" indent="0" algn="l" rtl="0">
              <a:lnSpc>
                <a:spcPct val="100000"/>
              </a:lnSpc>
              <a:spcBef>
                <a:spcPts val="1200"/>
              </a:spcBef>
              <a:spcAft>
                <a:spcPts val="0"/>
              </a:spcAft>
              <a:buClr>
                <a:schemeClr val="dk2"/>
              </a:buClr>
              <a:buSzPts val="1800"/>
              <a:buFont typeface="Roboto"/>
              <a:buNone/>
            </a:pPr>
            <a:r>
              <a:rPr lang="cs-CZ" b="0" i="0" u="none" strike="noStrike" cap="none">
                <a:solidFill>
                  <a:srgbClr val="404DDB"/>
                </a:solidFill>
                <a:latin typeface="Roboto"/>
                <a:ea typeface="Roboto"/>
                <a:cs typeface="Roboto"/>
                <a:sym typeface="Roboto"/>
              </a:rPr>
              <a:t>Propojení implementace kompetenčního rámce s akreditačními procesy</a:t>
            </a:r>
            <a:endParaRPr/>
          </a:p>
          <a:p>
            <a:pPr marL="9525" marR="0" lvl="0" indent="0" algn="l" rtl="0">
              <a:lnSpc>
                <a:spcPct val="100000"/>
              </a:lnSpc>
              <a:spcBef>
                <a:spcPts val="1200"/>
              </a:spcBef>
              <a:spcAft>
                <a:spcPts val="0"/>
              </a:spcAft>
              <a:buClr>
                <a:schemeClr val="dk2"/>
              </a:buClr>
              <a:buSzPts val="1800"/>
              <a:buFont typeface="Roboto"/>
              <a:buNone/>
            </a:pPr>
            <a:r>
              <a:rPr lang="cs-CZ" b="0" i="0" u="none" strike="noStrike" cap="none">
                <a:solidFill>
                  <a:srgbClr val="404DDB"/>
                </a:solidFill>
                <a:latin typeface="Roboto"/>
                <a:ea typeface="Roboto"/>
                <a:cs typeface="Roboto"/>
                <a:sym typeface="Roboto"/>
              </a:rPr>
              <a:t>Posílení mezinárodní spolupráce</a:t>
            </a:r>
            <a:endParaRPr/>
          </a:p>
          <a:p>
            <a:pPr marL="114300" marR="0" lvl="0" indent="0" algn="l" rtl="0">
              <a:lnSpc>
                <a:spcPct val="100000"/>
              </a:lnSpc>
              <a:spcBef>
                <a:spcPts val="1200"/>
              </a:spcBef>
              <a:spcAft>
                <a:spcPts val="0"/>
              </a:spcAft>
              <a:buClr>
                <a:schemeClr val="dk2"/>
              </a:buClr>
              <a:buSzPts val="1800"/>
              <a:buFont typeface="Roboto"/>
              <a:buNone/>
            </a:pPr>
            <a:endParaRPr b="0" i="0" u="none" strike="noStrike" cap="none">
              <a:solidFill>
                <a:srgbClr val="404DDB"/>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6"/>
        <p:cNvGrpSpPr/>
        <p:nvPr/>
      </p:nvGrpSpPr>
      <p:grpSpPr>
        <a:xfrm>
          <a:off x="0" y="0"/>
          <a:ext cx="0" cy="0"/>
          <a:chOff x="0" y="0"/>
          <a:chExt cx="0" cy="0"/>
        </a:xfrm>
      </p:grpSpPr>
      <p:pic>
        <p:nvPicPr>
          <p:cNvPr id="247" name="Google Shape;247;p18"/>
          <p:cNvPicPr preferRelativeResize="0"/>
          <p:nvPr/>
        </p:nvPicPr>
        <p:blipFill rotWithShape="1">
          <a:blip r:embed="rId4">
            <a:alphaModFix/>
          </a:blip>
          <a:srcRect t="10690" b="-10688"/>
          <a:stretch/>
        </p:blipFill>
        <p:spPr>
          <a:xfrm>
            <a:off x="5382431" y="0"/>
            <a:ext cx="2750775" cy="2657287"/>
          </a:xfrm>
          <a:prstGeom prst="rect">
            <a:avLst/>
          </a:prstGeom>
          <a:noFill/>
          <a:ln>
            <a:noFill/>
          </a:ln>
        </p:spPr>
      </p:pic>
      <p:pic>
        <p:nvPicPr>
          <p:cNvPr id="248" name="Google Shape;248;p18"/>
          <p:cNvPicPr preferRelativeResize="0"/>
          <p:nvPr/>
        </p:nvPicPr>
        <p:blipFill rotWithShape="1">
          <a:blip r:embed="rId5">
            <a:alphaModFix/>
          </a:blip>
          <a:srcRect/>
          <a:stretch/>
        </p:blipFill>
        <p:spPr>
          <a:xfrm>
            <a:off x="7625634" y="353401"/>
            <a:ext cx="973364" cy="854606"/>
          </a:xfrm>
          <a:prstGeom prst="rect">
            <a:avLst/>
          </a:prstGeom>
          <a:noFill/>
          <a:ln>
            <a:noFill/>
          </a:ln>
        </p:spPr>
      </p:pic>
      <p:sp>
        <p:nvSpPr>
          <p:cNvPr id="249" name="Google Shape;249;p18"/>
          <p:cNvSpPr txBox="1">
            <a:spLocks noGrp="1"/>
          </p:cNvSpPr>
          <p:nvPr>
            <p:ph type="body" idx="1"/>
          </p:nvPr>
        </p:nvSpPr>
        <p:spPr>
          <a:xfrm>
            <a:off x="490852" y="2844325"/>
            <a:ext cx="8009700" cy="2216700"/>
          </a:xfrm>
          <a:prstGeom prst="rect">
            <a:avLst/>
          </a:prstGeom>
          <a:noFill/>
          <a:ln>
            <a:noFill/>
          </a:ln>
        </p:spPr>
        <p:txBody>
          <a:bodyPr spcFirstLastPara="1" wrap="square" lIns="68550" tIns="34275" rIns="68550" bIns="34275" anchor="t" anchorCtr="0">
            <a:noAutofit/>
          </a:bodyPr>
          <a:lstStyle/>
          <a:p>
            <a:pPr marL="0" marR="0" lvl="0" indent="0" algn="l" rtl="0">
              <a:lnSpc>
                <a:spcPct val="90000"/>
              </a:lnSpc>
              <a:spcBef>
                <a:spcPts val="750"/>
              </a:spcBef>
              <a:spcAft>
                <a:spcPts val="0"/>
              </a:spcAft>
              <a:buClr>
                <a:srgbClr val="00B0F0"/>
              </a:buClr>
              <a:buSzPts val="4800"/>
              <a:buFont typeface="Arial"/>
              <a:buNone/>
            </a:pPr>
            <a:r>
              <a:rPr lang="cs-CZ" sz="3600" b="0" i="0" u="none" strike="noStrike" cap="none">
                <a:solidFill>
                  <a:schemeClr val="dk1"/>
                </a:solidFill>
                <a:latin typeface="Archivo Black"/>
                <a:ea typeface="Archivo Black"/>
                <a:cs typeface="Archivo Black"/>
                <a:sym typeface="Archivo Black"/>
              </a:rPr>
              <a:t>Thank you for your attention</a:t>
            </a:r>
            <a:br>
              <a:rPr lang="cs-CZ" sz="3600" b="0" i="0" u="none" strike="noStrike" cap="none">
                <a:solidFill>
                  <a:schemeClr val="dk1"/>
                </a:solidFill>
                <a:latin typeface="Archivo Black"/>
                <a:ea typeface="Archivo Black"/>
                <a:cs typeface="Archivo Black"/>
                <a:sym typeface="Archivo Black"/>
              </a:rPr>
            </a:br>
            <a:br>
              <a:rPr lang="cs-CZ" sz="3600" b="0" i="0" u="none" strike="noStrike" cap="none">
                <a:solidFill>
                  <a:schemeClr val="dk1"/>
                </a:solidFill>
                <a:latin typeface="Archivo Black"/>
                <a:ea typeface="Archivo Black"/>
                <a:cs typeface="Archivo Black"/>
                <a:sym typeface="Archivo Black"/>
              </a:rPr>
            </a:br>
            <a:r>
              <a:rPr lang="cs-CZ" sz="3600" b="0" i="0" u="none" strike="noStrike" cap="none">
                <a:solidFill>
                  <a:srgbClr val="404DDB"/>
                </a:solidFill>
                <a:latin typeface="Archivo Black"/>
                <a:ea typeface="Archivo Black"/>
                <a:cs typeface="Archivo Black"/>
                <a:sym typeface="Archivo Black"/>
              </a:rPr>
              <a:t>Děkuji za pozornost</a:t>
            </a:r>
            <a:endParaRPr sz="1050" b="0" i="0" u="none" strike="noStrike" cap="none">
              <a:solidFill>
                <a:srgbClr val="404DDB"/>
              </a:solidFill>
              <a:latin typeface="Archivo Black"/>
              <a:ea typeface="Archivo Black"/>
              <a:cs typeface="Archivo Black"/>
              <a:sym typeface="Archivo Blac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103" name="Google Shape;103;p2"/>
          <p:cNvSpPr txBox="1">
            <a:spLocks noGrp="1"/>
          </p:cNvSpPr>
          <p:nvPr>
            <p:ph type="title"/>
          </p:nvPr>
        </p:nvSpPr>
        <p:spPr>
          <a:xfrm>
            <a:off x="497300" y="542050"/>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1800"/>
              <a:t>SOFA support of Children’s Mental Health in Schools</a:t>
            </a:r>
            <a:endParaRPr sz="1800"/>
          </a:p>
        </p:txBody>
      </p:sp>
      <p:sp>
        <p:nvSpPr>
          <p:cNvPr id="104" name="Google Shape;104;p2"/>
          <p:cNvSpPr txBox="1">
            <a:spLocks noGrp="1"/>
          </p:cNvSpPr>
          <p:nvPr>
            <p:ph type="body" idx="1"/>
          </p:nvPr>
        </p:nvSpPr>
        <p:spPr>
          <a:xfrm>
            <a:off x="4750424" y="1329885"/>
            <a:ext cx="4108500" cy="3368700"/>
          </a:xfrm>
          <a:prstGeom prst="rect">
            <a:avLst/>
          </a:prstGeom>
          <a:noFill/>
          <a:ln>
            <a:noFill/>
          </a:ln>
        </p:spPr>
        <p:txBody>
          <a:bodyPr spcFirstLastPara="1" wrap="square" lIns="91425" tIns="91425" rIns="91425" bIns="91425" anchor="t" anchorCtr="0">
            <a:normAutofit/>
          </a:bodyPr>
          <a:lstStyle/>
          <a:p>
            <a:pPr marL="306070" lvl="0" indent="-260350" algn="l" rtl="0">
              <a:lnSpc>
                <a:spcPct val="100000"/>
              </a:lnSpc>
              <a:spcBef>
                <a:spcPts val="1200"/>
              </a:spcBef>
              <a:spcAft>
                <a:spcPts val="0"/>
              </a:spcAft>
              <a:buClr>
                <a:srgbClr val="404DDB"/>
              </a:buClr>
              <a:buSzPts val="1400"/>
              <a:buFont typeface="Arial"/>
              <a:buChar char="•"/>
            </a:pPr>
            <a:r>
              <a:rPr lang="cs-CZ" sz="1400">
                <a:solidFill>
                  <a:srgbClr val="404DDB"/>
                </a:solidFill>
              </a:rPr>
              <a:t>Lokalizace ověřených přístupů </a:t>
            </a:r>
            <a:endParaRPr sz="1400"/>
          </a:p>
          <a:p>
            <a:pPr marL="306070" lvl="0" indent="-260350" algn="l" rtl="0">
              <a:lnSpc>
                <a:spcPct val="100000"/>
              </a:lnSpc>
              <a:spcBef>
                <a:spcPts val="1200"/>
              </a:spcBef>
              <a:spcAft>
                <a:spcPts val="0"/>
              </a:spcAft>
              <a:buClr>
                <a:srgbClr val="404DDB"/>
              </a:buClr>
              <a:buSzPts val="1400"/>
              <a:buFont typeface="Arial"/>
              <a:buChar char="•"/>
            </a:pPr>
            <a:r>
              <a:rPr lang="cs-CZ" sz="1400">
                <a:solidFill>
                  <a:srgbClr val="404DDB"/>
                </a:solidFill>
              </a:rPr>
              <a:t>Spolupráce se školami</a:t>
            </a:r>
            <a:endParaRPr sz="1400"/>
          </a:p>
          <a:p>
            <a:pPr marL="306070" lvl="0" indent="-260350" algn="l" rtl="0">
              <a:lnSpc>
                <a:spcPct val="100000"/>
              </a:lnSpc>
              <a:spcBef>
                <a:spcPts val="1200"/>
              </a:spcBef>
              <a:spcAft>
                <a:spcPts val="0"/>
              </a:spcAft>
              <a:buClr>
                <a:srgbClr val="404DDB"/>
              </a:buClr>
              <a:buSzPts val="1400"/>
              <a:buFont typeface="Arial"/>
              <a:buChar char="•"/>
            </a:pPr>
            <a:r>
              <a:rPr lang="cs-CZ" sz="1400">
                <a:solidFill>
                  <a:srgbClr val="404DDB"/>
                </a:solidFill>
              </a:rPr>
              <a:t>Podpora regionálních leaderů</a:t>
            </a:r>
            <a:endParaRPr sz="1400"/>
          </a:p>
          <a:p>
            <a:pPr marL="306070" lvl="0" indent="-260350" algn="l" rtl="0">
              <a:lnSpc>
                <a:spcPct val="100000"/>
              </a:lnSpc>
              <a:spcBef>
                <a:spcPts val="1200"/>
              </a:spcBef>
              <a:spcAft>
                <a:spcPts val="0"/>
              </a:spcAft>
              <a:buClr>
                <a:srgbClr val="404DDB"/>
              </a:buClr>
              <a:buSzPts val="1400"/>
              <a:buFont typeface="Arial"/>
              <a:buChar char="•"/>
            </a:pPr>
            <a:r>
              <a:rPr lang="cs-CZ" sz="1400">
                <a:solidFill>
                  <a:srgbClr val="404DDB"/>
                </a:solidFill>
              </a:rPr>
              <a:t>Osvěta veřejnosti </a:t>
            </a:r>
            <a:endParaRPr sz="1400"/>
          </a:p>
          <a:p>
            <a:pPr marL="306070" lvl="0" indent="-260350" algn="l" rtl="0">
              <a:lnSpc>
                <a:spcPct val="100000"/>
              </a:lnSpc>
              <a:spcBef>
                <a:spcPts val="1200"/>
              </a:spcBef>
              <a:spcAft>
                <a:spcPts val="0"/>
              </a:spcAft>
              <a:buClr>
                <a:srgbClr val="404DDB"/>
              </a:buClr>
              <a:buSzPts val="1400"/>
              <a:buFont typeface="Arial"/>
              <a:buChar char="•"/>
            </a:pPr>
            <a:r>
              <a:rPr lang="cs-CZ" sz="1400">
                <a:solidFill>
                  <a:srgbClr val="404DDB"/>
                </a:solidFill>
              </a:rPr>
              <a:t>Přenos na fakulty připravující učitele </a:t>
            </a:r>
            <a:endParaRPr sz="1400"/>
          </a:p>
          <a:p>
            <a:pPr marL="306070" lvl="0" indent="-260350" algn="l" rtl="0">
              <a:lnSpc>
                <a:spcPct val="100000"/>
              </a:lnSpc>
              <a:spcBef>
                <a:spcPts val="1200"/>
              </a:spcBef>
              <a:spcAft>
                <a:spcPts val="0"/>
              </a:spcAft>
              <a:buClr>
                <a:srgbClr val="404DDB"/>
              </a:buClr>
              <a:buSzPts val="1400"/>
              <a:buFont typeface="Arial"/>
              <a:buChar char="•"/>
            </a:pPr>
            <a:r>
              <a:rPr lang="cs-CZ" sz="1400">
                <a:solidFill>
                  <a:srgbClr val="404DDB"/>
                </a:solidFill>
              </a:rPr>
              <a:t>Spolupráce na legislativních dokumentech</a:t>
            </a:r>
            <a:endParaRPr sz="1400"/>
          </a:p>
          <a:p>
            <a:pPr marL="306070" lvl="0" indent="-260350" algn="l" rtl="0">
              <a:lnSpc>
                <a:spcPct val="100000"/>
              </a:lnSpc>
              <a:spcBef>
                <a:spcPts val="1200"/>
              </a:spcBef>
              <a:spcAft>
                <a:spcPts val="0"/>
              </a:spcAft>
              <a:buClr>
                <a:srgbClr val="404DDB"/>
              </a:buClr>
              <a:buSzPts val="1400"/>
              <a:buFont typeface="Arial"/>
              <a:buChar char="•"/>
            </a:pPr>
            <a:r>
              <a:rPr lang="cs-CZ" sz="1400">
                <a:solidFill>
                  <a:srgbClr val="404DDB"/>
                </a:solidFill>
              </a:rPr>
              <a:t>Podpora systémového zakotvení</a:t>
            </a:r>
            <a:endParaRPr sz="1400"/>
          </a:p>
        </p:txBody>
      </p:sp>
      <p:sp>
        <p:nvSpPr>
          <p:cNvPr id="105" name="Google Shape;105;p2"/>
          <p:cNvSpPr txBox="1"/>
          <p:nvPr/>
        </p:nvSpPr>
        <p:spPr>
          <a:xfrm>
            <a:off x="4776954" y="542045"/>
            <a:ext cx="3903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1800" i="0" u="none" strike="noStrike" cap="none">
                <a:solidFill>
                  <a:srgbClr val="404DDB"/>
                </a:solidFill>
                <a:latin typeface="Archivo Black"/>
                <a:ea typeface="Archivo Black"/>
                <a:cs typeface="Archivo Black"/>
                <a:sym typeface="Archivo Black"/>
              </a:rPr>
              <a:t>SOFA podpora dětského duševního zdraví ve školách</a:t>
            </a:r>
            <a:endParaRPr/>
          </a:p>
        </p:txBody>
      </p:sp>
      <p:sp>
        <p:nvSpPr>
          <p:cNvPr id="106" name="Google Shape;106;p2"/>
          <p:cNvSpPr txBox="1"/>
          <p:nvPr/>
        </p:nvSpPr>
        <p:spPr>
          <a:xfrm>
            <a:off x="497305" y="1329885"/>
            <a:ext cx="4163400" cy="3368700"/>
          </a:xfrm>
          <a:prstGeom prst="rect">
            <a:avLst/>
          </a:prstGeom>
          <a:noFill/>
          <a:ln>
            <a:noFill/>
          </a:ln>
        </p:spPr>
        <p:txBody>
          <a:bodyPr spcFirstLastPara="1" wrap="square" lIns="91425" tIns="91425" rIns="91425" bIns="91425" anchor="t" anchorCtr="0">
            <a:normAutofit/>
          </a:bodyPr>
          <a:lstStyle/>
          <a:p>
            <a:pPr marL="306070" marR="0" lvl="0" indent="-260350" algn="l" rtl="0">
              <a:lnSpc>
                <a:spcPct val="100000"/>
              </a:lnSpc>
              <a:spcBef>
                <a:spcPts val="1200"/>
              </a:spcBef>
              <a:spcAft>
                <a:spcPts val="0"/>
              </a:spcAft>
              <a:buClr>
                <a:schemeClr val="dk1"/>
              </a:buClr>
              <a:buSzPts val="1400"/>
              <a:buFont typeface="Arial"/>
              <a:buChar char="•"/>
            </a:pPr>
            <a:r>
              <a:rPr lang="cs-CZ" b="0" i="0" u="none" strike="noStrike" cap="none">
                <a:solidFill>
                  <a:schemeClr val="dk1"/>
                </a:solidFill>
                <a:latin typeface="Roboto"/>
                <a:ea typeface="Roboto"/>
                <a:cs typeface="Roboto"/>
                <a:sym typeface="Roboto"/>
              </a:rPr>
              <a:t>Localization of evidence-based approaches</a:t>
            </a:r>
            <a:endParaRPr b="0" i="0" u="none" strike="noStrike" cap="none">
              <a:solidFill>
                <a:schemeClr val="dk1"/>
              </a:solidFill>
              <a:latin typeface="Roboto"/>
              <a:ea typeface="Roboto"/>
              <a:cs typeface="Roboto"/>
              <a:sym typeface="Roboto"/>
            </a:endParaRPr>
          </a:p>
          <a:p>
            <a:pPr marL="306070" marR="0" lvl="0" indent="-260350" algn="l" rtl="0">
              <a:lnSpc>
                <a:spcPct val="100000"/>
              </a:lnSpc>
              <a:spcBef>
                <a:spcPts val="1200"/>
              </a:spcBef>
              <a:spcAft>
                <a:spcPts val="0"/>
              </a:spcAft>
              <a:buClr>
                <a:schemeClr val="dk1"/>
              </a:buClr>
              <a:buSzPts val="1400"/>
              <a:buFont typeface="Arial"/>
              <a:buChar char="•"/>
            </a:pPr>
            <a:r>
              <a:rPr lang="cs-CZ" b="0" i="0" u="none" strike="noStrike" cap="none">
                <a:solidFill>
                  <a:schemeClr val="dk1"/>
                </a:solidFill>
                <a:latin typeface="Roboto"/>
                <a:ea typeface="Roboto"/>
                <a:cs typeface="Roboto"/>
                <a:sym typeface="Roboto"/>
              </a:rPr>
              <a:t>Collaboration with schools</a:t>
            </a:r>
            <a:endParaRPr b="0" i="0" u="none" strike="noStrike" cap="none">
              <a:solidFill>
                <a:schemeClr val="dk1"/>
              </a:solidFill>
              <a:latin typeface="Roboto"/>
              <a:ea typeface="Roboto"/>
              <a:cs typeface="Roboto"/>
              <a:sym typeface="Roboto"/>
            </a:endParaRPr>
          </a:p>
          <a:p>
            <a:pPr marL="306070" marR="0" lvl="0" indent="-260350" algn="l" rtl="0">
              <a:lnSpc>
                <a:spcPct val="100000"/>
              </a:lnSpc>
              <a:spcBef>
                <a:spcPts val="1200"/>
              </a:spcBef>
              <a:spcAft>
                <a:spcPts val="0"/>
              </a:spcAft>
              <a:buClr>
                <a:schemeClr val="dk1"/>
              </a:buClr>
              <a:buSzPts val="1400"/>
              <a:buFont typeface="Arial"/>
              <a:buChar char="•"/>
            </a:pPr>
            <a:r>
              <a:rPr lang="cs-CZ" b="0" i="0" u="none" strike="noStrike" cap="none">
                <a:solidFill>
                  <a:schemeClr val="dk1"/>
                </a:solidFill>
                <a:latin typeface="Roboto"/>
                <a:ea typeface="Roboto"/>
                <a:cs typeface="Roboto"/>
                <a:sym typeface="Roboto"/>
              </a:rPr>
              <a:t>Support for regional education leaders</a:t>
            </a:r>
            <a:endParaRPr b="0" i="0" u="none" strike="noStrike" cap="none">
              <a:solidFill>
                <a:schemeClr val="dk1"/>
              </a:solidFill>
              <a:latin typeface="Roboto"/>
              <a:ea typeface="Roboto"/>
              <a:cs typeface="Roboto"/>
              <a:sym typeface="Roboto"/>
            </a:endParaRPr>
          </a:p>
          <a:p>
            <a:pPr marL="306070" marR="0" lvl="0" indent="-260350" algn="l" rtl="0">
              <a:lnSpc>
                <a:spcPct val="100000"/>
              </a:lnSpc>
              <a:spcBef>
                <a:spcPts val="1200"/>
              </a:spcBef>
              <a:spcAft>
                <a:spcPts val="0"/>
              </a:spcAft>
              <a:buClr>
                <a:schemeClr val="dk1"/>
              </a:buClr>
              <a:buSzPts val="1400"/>
              <a:buFont typeface="Arial"/>
              <a:buChar char="•"/>
            </a:pPr>
            <a:r>
              <a:rPr lang="cs-CZ" b="0" i="0" u="none" strike="noStrike" cap="none">
                <a:solidFill>
                  <a:schemeClr val="dk1"/>
                </a:solidFill>
                <a:latin typeface="Roboto"/>
                <a:ea typeface="Roboto"/>
                <a:cs typeface="Roboto"/>
                <a:sym typeface="Roboto"/>
              </a:rPr>
              <a:t>Public awareness and outreach</a:t>
            </a:r>
            <a:endParaRPr b="0" i="0" u="none" strike="noStrike" cap="none">
              <a:solidFill>
                <a:schemeClr val="dk1"/>
              </a:solidFill>
              <a:latin typeface="Roboto"/>
              <a:ea typeface="Roboto"/>
              <a:cs typeface="Roboto"/>
              <a:sym typeface="Roboto"/>
            </a:endParaRPr>
          </a:p>
          <a:p>
            <a:pPr marL="306070" marR="0" lvl="0" indent="-260350" algn="l" rtl="0">
              <a:lnSpc>
                <a:spcPct val="100000"/>
              </a:lnSpc>
              <a:spcBef>
                <a:spcPts val="1200"/>
              </a:spcBef>
              <a:spcAft>
                <a:spcPts val="0"/>
              </a:spcAft>
              <a:buClr>
                <a:schemeClr val="dk1"/>
              </a:buClr>
              <a:buSzPts val="1400"/>
              <a:buFont typeface="Arial"/>
              <a:buChar char="•"/>
            </a:pPr>
            <a:r>
              <a:rPr lang="cs-CZ" b="0" i="0" u="none" strike="noStrike" cap="none">
                <a:solidFill>
                  <a:schemeClr val="dk1"/>
                </a:solidFill>
                <a:latin typeface="Roboto"/>
                <a:ea typeface="Roboto"/>
                <a:cs typeface="Roboto"/>
                <a:sym typeface="Roboto"/>
              </a:rPr>
              <a:t>Transfer to teacher education programs</a:t>
            </a:r>
            <a:endParaRPr b="0" i="0" u="none" strike="noStrike" cap="none">
              <a:solidFill>
                <a:schemeClr val="dk1"/>
              </a:solidFill>
              <a:latin typeface="Roboto"/>
              <a:ea typeface="Roboto"/>
              <a:cs typeface="Roboto"/>
              <a:sym typeface="Roboto"/>
            </a:endParaRPr>
          </a:p>
          <a:p>
            <a:pPr marL="306070" marR="0" lvl="0" indent="-260350" algn="l" rtl="0">
              <a:lnSpc>
                <a:spcPct val="100000"/>
              </a:lnSpc>
              <a:spcBef>
                <a:spcPts val="1200"/>
              </a:spcBef>
              <a:spcAft>
                <a:spcPts val="0"/>
              </a:spcAft>
              <a:buClr>
                <a:schemeClr val="dk1"/>
              </a:buClr>
              <a:buSzPts val="1400"/>
              <a:buFont typeface="Arial"/>
              <a:buChar char="•"/>
            </a:pPr>
            <a:r>
              <a:rPr lang="cs-CZ" b="0" i="0" u="none" strike="noStrike" cap="none">
                <a:solidFill>
                  <a:schemeClr val="dk1"/>
                </a:solidFill>
                <a:latin typeface="Roboto"/>
                <a:ea typeface="Roboto"/>
                <a:cs typeface="Roboto"/>
                <a:sym typeface="Roboto"/>
              </a:rPr>
              <a:t>Cooperation on legislative frameworks</a:t>
            </a:r>
            <a:endParaRPr b="0" i="0" u="none" strike="noStrike" cap="none">
              <a:solidFill>
                <a:schemeClr val="dk1"/>
              </a:solidFill>
              <a:latin typeface="Roboto"/>
              <a:ea typeface="Roboto"/>
              <a:cs typeface="Roboto"/>
              <a:sym typeface="Roboto"/>
            </a:endParaRPr>
          </a:p>
          <a:p>
            <a:pPr marL="306070" marR="0" lvl="0" indent="-260350" algn="l" rtl="0">
              <a:lnSpc>
                <a:spcPct val="100000"/>
              </a:lnSpc>
              <a:spcBef>
                <a:spcPts val="1200"/>
              </a:spcBef>
              <a:spcAft>
                <a:spcPts val="0"/>
              </a:spcAft>
              <a:buClr>
                <a:schemeClr val="dk1"/>
              </a:buClr>
              <a:buSzPts val="1400"/>
              <a:buFont typeface="Arial"/>
              <a:buChar char="•"/>
            </a:pPr>
            <a:r>
              <a:rPr lang="cs-CZ" b="0" i="0" u="none" strike="noStrike" cap="none">
                <a:solidFill>
                  <a:schemeClr val="dk1"/>
                </a:solidFill>
                <a:latin typeface="Roboto"/>
                <a:ea typeface="Roboto"/>
                <a:cs typeface="Roboto"/>
                <a:sym typeface="Roboto"/>
              </a:rPr>
              <a:t>Support for systemic implementation</a:t>
            </a:r>
            <a:endParaRPr b="0" i="0" u="none" strike="noStrike" cap="none">
              <a:solidFill>
                <a:schemeClr val="dk1"/>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111" name="Google Shape;111;p3"/>
          <p:cNvSpPr txBox="1"/>
          <p:nvPr/>
        </p:nvSpPr>
        <p:spPr>
          <a:xfrm>
            <a:off x="623172" y="1185328"/>
            <a:ext cx="8520600" cy="27727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chivo Black"/>
              <a:buNone/>
            </a:pPr>
            <a:r>
              <a:rPr lang="cs-CZ" sz="2800" i="0" u="none" strike="noStrike" cap="none">
                <a:solidFill>
                  <a:schemeClr val="dk1"/>
                </a:solidFill>
                <a:latin typeface="Archivo Black"/>
                <a:ea typeface="Archivo Black"/>
                <a:cs typeface="Archivo Black"/>
                <a:sym typeface="Archivo Black"/>
              </a:rPr>
              <a:t>Interuniversity Working Group: </a:t>
            </a:r>
            <a:endParaRPr sz="2800" i="0" u="none" strike="noStrike" cap="none">
              <a:solidFill>
                <a:schemeClr val="dk1"/>
              </a:solidFill>
              <a:latin typeface="Archivo Black"/>
              <a:ea typeface="Archivo Black"/>
              <a:cs typeface="Archivo Black"/>
              <a:sym typeface="Archivo Black"/>
            </a:endParaRPr>
          </a:p>
          <a:p>
            <a:pPr marL="0" marR="0" lvl="0" indent="0" algn="l" rtl="0">
              <a:lnSpc>
                <a:spcPct val="100000"/>
              </a:lnSpc>
              <a:spcBef>
                <a:spcPts val="0"/>
              </a:spcBef>
              <a:spcAft>
                <a:spcPts val="0"/>
              </a:spcAft>
              <a:buClr>
                <a:schemeClr val="dk1"/>
              </a:buClr>
              <a:buSzPts val="1800"/>
              <a:buFont typeface="Archivo Black"/>
              <a:buNone/>
            </a:pPr>
            <a:r>
              <a:rPr lang="cs-CZ" sz="2800" i="0" u="none" strike="noStrike" cap="none">
                <a:solidFill>
                  <a:schemeClr val="dk1"/>
                </a:solidFill>
                <a:latin typeface="Archivo Black"/>
                <a:ea typeface="Archivo Black"/>
                <a:cs typeface="Archivo Black"/>
                <a:sym typeface="Archivo Black"/>
              </a:rPr>
              <a:t>Safe Learning Environment</a:t>
            </a:r>
            <a:br>
              <a:rPr lang="cs-CZ" sz="2800" i="0" u="none" strike="noStrike" cap="none">
                <a:solidFill>
                  <a:schemeClr val="dk1"/>
                </a:solidFill>
                <a:latin typeface="Archivo Black"/>
                <a:ea typeface="Archivo Black"/>
                <a:cs typeface="Archivo Black"/>
                <a:sym typeface="Archivo Black"/>
              </a:rPr>
            </a:br>
            <a:br>
              <a:rPr lang="cs-CZ" sz="2800" i="0" u="none" strike="noStrike" cap="none">
                <a:solidFill>
                  <a:schemeClr val="dk1"/>
                </a:solidFill>
                <a:latin typeface="Archivo Black"/>
                <a:ea typeface="Archivo Black"/>
                <a:cs typeface="Archivo Black"/>
                <a:sym typeface="Archivo Black"/>
              </a:rPr>
            </a:br>
            <a:r>
              <a:rPr lang="cs-CZ" sz="2800" i="0" u="none" strike="noStrike" cap="none">
                <a:solidFill>
                  <a:srgbClr val="404DDB"/>
                </a:solidFill>
                <a:latin typeface="Archivo Black"/>
                <a:ea typeface="Archivo Black"/>
                <a:cs typeface="Archivo Black"/>
                <a:sym typeface="Archivo Black"/>
              </a:rPr>
              <a:t>Meziuniverzitní pracovní skupina: Bezpečné prostředí pro učení</a:t>
            </a:r>
            <a:endParaRPr sz="3200" i="0" u="none" strike="noStrike" cap="none">
              <a:solidFill>
                <a:srgbClr val="404DDB"/>
              </a:solidFill>
              <a:latin typeface="Archivo Black"/>
              <a:ea typeface="Archivo Black"/>
              <a:cs typeface="Archivo Black"/>
              <a:sym typeface="Archivo Blac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116" name="Google Shape;116;p4"/>
          <p:cNvSpPr txBox="1">
            <a:spLocks noGrp="1"/>
          </p:cNvSpPr>
          <p:nvPr>
            <p:ph type="title"/>
          </p:nvPr>
        </p:nvSpPr>
        <p:spPr>
          <a:xfrm>
            <a:off x="595450" y="438575"/>
            <a:ext cx="3608400" cy="528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Participating Faculties and Organizations</a:t>
            </a:r>
            <a:endParaRPr sz="2000"/>
          </a:p>
        </p:txBody>
      </p:sp>
      <p:pic>
        <p:nvPicPr>
          <p:cNvPr id="117" name="Google Shape;117;p4" descr="Učitel naživo"/>
          <p:cNvPicPr preferRelativeResize="0"/>
          <p:nvPr/>
        </p:nvPicPr>
        <p:blipFill rotWithShape="1">
          <a:blip r:embed="rId4">
            <a:alphaModFix/>
          </a:blip>
          <a:srcRect/>
          <a:stretch/>
        </p:blipFill>
        <p:spPr>
          <a:xfrm>
            <a:off x="7387125" y="4218574"/>
            <a:ext cx="891090" cy="412269"/>
          </a:xfrm>
          <a:prstGeom prst="rect">
            <a:avLst/>
          </a:prstGeom>
          <a:noFill/>
          <a:ln>
            <a:noFill/>
          </a:ln>
        </p:spPr>
      </p:pic>
      <p:pic>
        <p:nvPicPr>
          <p:cNvPr id="118" name="Google Shape;118;p4" descr="Matematicko-fyzikální fakulta Univerzity Karlovy"/>
          <p:cNvPicPr preferRelativeResize="0"/>
          <p:nvPr/>
        </p:nvPicPr>
        <p:blipFill rotWithShape="1">
          <a:blip r:embed="rId5">
            <a:alphaModFix/>
          </a:blip>
          <a:srcRect/>
          <a:stretch/>
        </p:blipFill>
        <p:spPr>
          <a:xfrm>
            <a:off x="5047189" y="1444349"/>
            <a:ext cx="1893231" cy="427874"/>
          </a:xfrm>
          <a:prstGeom prst="rect">
            <a:avLst/>
          </a:prstGeom>
          <a:noFill/>
          <a:ln>
            <a:noFill/>
          </a:ln>
        </p:spPr>
      </p:pic>
      <p:pic>
        <p:nvPicPr>
          <p:cNvPr id="119" name="Google Shape;119;p4"/>
          <p:cNvPicPr preferRelativeResize="0"/>
          <p:nvPr/>
        </p:nvPicPr>
        <p:blipFill rotWithShape="1">
          <a:blip r:embed="rId6">
            <a:alphaModFix/>
          </a:blip>
          <a:srcRect l="4622" t="14117" r="4817" b="14902"/>
          <a:stretch/>
        </p:blipFill>
        <p:spPr>
          <a:xfrm>
            <a:off x="2206059" y="1425355"/>
            <a:ext cx="1785809" cy="440325"/>
          </a:xfrm>
          <a:prstGeom prst="rect">
            <a:avLst/>
          </a:prstGeom>
          <a:noFill/>
          <a:ln>
            <a:noFill/>
          </a:ln>
        </p:spPr>
      </p:pic>
      <p:pic>
        <p:nvPicPr>
          <p:cNvPr id="120" name="Google Shape;120;p4" descr="Homepage - Husitská teologická fakulta"/>
          <p:cNvPicPr preferRelativeResize="0"/>
          <p:nvPr/>
        </p:nvPicPr>
        <p:blipFill rotWithShape="1">
          <a:blip r:embed="rId7">
            <a:alphaModFix/>
          </a:blip>
          <a:srcRect t="-284" r="42053" b="-1057"/>
          <a:stretch/>
        </p:blipFill>
        <p:spPr>
          <a:xfrm>
            <a:off x="7387125" y="1433576"/>
            <a:ext cx="1285574" cy="427875"/>
          </a:xfrm>
          <a:prstGeom prst="rect">
            <a:avLst/>
          </a:prstGeom>
          <a:noFill/>
          <a:ln>
            <a:noFill/>
          </a:ln>
        </p:spPr>
      </p:pic>
      <p:pic>
        <p:nvPicPr>
          <p:cNvPr id="121" name="Google Shape;121;p4"/>
          <p:cNvPicPr preferRelativeResize="0"/>
          <p:nvPr/>
        </p:nvPicPr>
        <p:blipFill rotWithShape="1">
          <a:blip r:embed="rId8">
            <a:alphaModFix/>
          </a:blip>
          <a:srcRect/>
          <a:stretch/>
        </p:blipFill>
        <p:spPr>
          <a:xfrm>
            <a:off x="606650" y="1423300"/>
            <a:ext cx="1274742" cy="436859"/>
          </a:xfrm>
          <a:prstGeom prst="rect">
            <a:avLst/>
          </a:prstGeom>
          <a:noFill/>
          <a:ln>
            <a:noFill/>
          </a:ln>
        </p:spPr>
      </p:pic>
      <p:pic>
        <p:nvPicPr>
          <p:cNvPr id="122" name="Google Shape;122;p4"/>
          <p:cNvPicPr preferRelativeResize="0"/>
          <p:nvPr/>
        </p:nvPicPr>
        <p:blipFill rotWithShape="1">
          <a:blip r:embed="rId9">
            <a:alphaModFix/>
          </a:blip>
          <a:srcRect/>
          <a:stretch/>
        </p:blipFill>
        <p:spPr>
          <a:xfrm>
            <a:off x="7388733" y="3503152"/>
            <a:ext cx="1141312" cy="496658"/>
          </a:xfrm>
          <a:prstGeom prst="rect">
            <a:avLst/>
          </a:prstGeom>
          <a:noFill/>
          <a:ln>
            <a:noFill/>
          </a:ln>
        </p:spPr>
      </p:pic>
      <p:pic>
        <p:nvPicPr>
          <p:cNvPr id="123" name="Google Shape;123;p4"/>
          <p:cNvPicPr preferRelativeResize="0"/>
          <p:nvPr/>
        </p:nvPicPr>
        <p:blipFill rotWithShape="1">
          <a:blip r:embed="rId10">
            <a:alphaModFix/>
          </a:blip>
          <a:srcRect/>
          <a:stretch/>
        </p:blipFill>
        <p:spPr>
          <a:xfrm>
            <a:off x="7387125" y="2764060"/>
            <a:ext cx="1142921" cy="516071"/>
          </a:xfrm>
          <a:prstGeom prst="rect">
            <a:avLst/>
          </a:prstGeom>
          <a:noFill/>
          <a:ln>
            <a:noFill/>
          </a:ln>
        </p:spPr>
      </p:pic>
      <p:pic>
        <p:nvPicPr>
          <p:cNvPr id="124" name="Google Shape;124;p4"/>
          <p:cNvPicPr preferRelativeResize="0"/>
          <p:nvPr/>
        </p:nvPicPr>
        <p:blipFill rotWithShape="1">
          <a:blip r:embed="rId11">
            <a:alphaModFix/>
          </a:blip>
          <a:srcRect t="10949" b="13083"/>
          <a:stretch/>
        </p:blipFill>
        <p:spPr>
          <a:xfrm>
            <a:off x="5047245" y="3503152"/>
            <a:ext cx="1749070" cy="442898"/>
          </a:xfrm>
          <a:prstGeom prst="rect">
            <a:avLst/>
          </a:prstGeom>
          <a:noFill/>
          <a:ln>
            <a:noFill/>
          </a:ln>
        </p:spPr>
      </p:pic>
      <p:pic>
        <p:nvPicPr>
          <p:cNvPr id="125" name="Google Shape;125;p4"/>
          <p:cNvPicPr preferRelativeResize="0"/>
          <p:nvPr/>
        </p:nvPicPr>
        <p:blipFill rotWithShape="1">
          <a:blip r:embed="rId12">
            <a:alphaModFix/>
          </a:blip>
          <a:srcRect l="6166" t="15352" r="4812" b="13824"/>
          <a:stretch/>
        </p:blipFill>
        <p:spPr>
          <a:xfrm>
            <a:off x="7387125" y="2085151"/>
            <a:ext cx="1144320" cy="455210"/>
          </a:xfrm>
          <a:prstGeom prst="rect">
            <a:avLst/>
          </a:prstGeom>
          <a:noFill/>
          <a:ln>
            <a:noFill/>
          </a:ln>
        </p:spPr>
      </p:pic>
      <p:pic>
        <p:nvPicPr>
          <p:cNvPr id="126" name="Google Shape;126;p4" descr="Obrázek"/>
          <p:cNvPicPr preferRelativeResize="0"/>
          <p:nvPr/>
        </p:nvPicPr>
        <p:blipFill rotWithShape="1">
          <a:blip r:embed="rId13">
            <a:alphaModFix/>
          </a:blip>
          <a:srcRect/>
          <a:stretch/>
        </p:blipFill>
        <p:spPr>
          <a:xfrm>
            <a:off x="625111" y="3693614"/>
            <a:ext cx="1884957" cy="386073"/>
          </a:xfrm>
          <a:prstGeom prst="rect">
            <a:avLst/>
          </a:prstGeom>
          <a:noFill/>
          <a:ln>
            <a:noFill/>
          </a:ln>
        </p:spPr>
      </p:pic>
      <p:sp>
        <p:nvSpPr>
          <p:cNvPr id="127" name="Google Shape;127;p4" descr="FPE logo"/>
          <p:cNvSpPr/>
          <p:nvPr/>
        </p:nvSpPr>
        <p:spPr>
          <a:xfrm>
            <a:off x="5488940" y="3034118"/>
            <a:ext cx="259200" cy="259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28" name="Google Shape;128;p4"/>
          <p:cNvPicPr preferRelativeResize="0"/>
          <p:nvPr/>
        </p:nvPicPr>
        <p:blipFill rotWithShape="1">
          <a:blip r:embed="rId14">
            <a:alphaModFix/>
          </a:blip>
          <a:srcRect/>
          <a:stretch/>
        </p:blipFill>
        <p:spPr>
          <a:xfrm>
            <a:off x="2678590" y="3693614"/>
            <a:ext cx="1596010" cy="452199"/>
          </a:xfrm>
          <a:prstGeom prst="rect">
            <a:avLst/>
          </a:prstGeom>
          <a:noFill/>
          <a:ln>
            <a:noFill/>
          </a:ln>
        </p:spPr>
      </p:pic>
      <p:pic>
        <p:nvPicPr>
          <p:cNvPr id="129" name="Google Shape;129;p4" descr="Obsah obrázku text, Písmo, Grafika, grafický design&#10;&#10;Obsah vygenerovaný umělou inteligencí může být nesprávný."/>
          <p:cNvPicPr preferRelativeResize="0"/>
          <p:nvPr/>
        </p:nvPicPr>
        <p:blipFill rotWithShape="1">
          <a:blip r:embed="rId15">
            <a:alphaModFix/>
          </a:blip>
          <a:srcRect/>
          <a:stretch/>
        </p:blipFill>
        <p:spPr>
          <a:xfrm>
            <a:off x="5030724" y="4228677"/>
            <a:ext cx="2060896" cy="408574"/>
          </a:xfrm>
          <a:prstGeom prst="rect">
            <a:avLst/>
          </a:prstGeom>
          <a:noFill/>
          <a:ln>
            <a:noFill/>
          </a:ln>
        </p:spPr>
      </p:pic>
      <p:sp>
        <p:nvSpPr>
          <p:cNvPr id="130" name="Google Shape;130;p4"/>
          <p:cNvSpPr txBox="1"/>
          <p:nvPr/>
        </p:nvSpPr>
        <p:spPr>
          <a:xfrm>
            <a:off x="4969127" y="438575"/>
            <a:ext cx="3608400" cy="52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2000" i="0" u="none" strike="noStrike" cap="none">
                <a:solidFill>
                  <a:srgbClr val="404DDB"/>
                </a:solidFill>
                <a:latin typeface="Archivo Black"/>
                <a:ea typeface="Archivo Black"/>
                <a:cs typeface="Archivo Black"/>
                <a:sym typeface="Archivo Black"/>
              </a:rPr>
              <a:t>Zapojené fakulty </a:t>
            </a:r>
            <a:br>
              <a:rPr lang="cs-CZ" sz="2000" i="0" u="none" strike="noStrike" cap="none">
                <a:solidFill>
                  <a:srgbClr val="404DDB"/>
                </a:solidFill>
                <a:latin typeface="Archivo Black"/>
                <a:ea typeface="Archivo Black"/>
                <a:cs typeface="Archivo Black"/>
                <a:sym typeface="Archivo Black"/>
              </a:rPr>
            </a:br>
            <a:r>
              <a:rPr lang="cs-CZ" sz="2000" i="0" u="none" strike="noStrike" cap="none">
                <a:solidFill>
                  <a:srgbClr val="404DDB"/>
                </a:solidFill>
                <a:latin typeface="Archivo Black"/>
                <a:ea typeface="Archivo Black"/>
                <a:cs typeface="Archivo Black"/>
                <a:sym typeface="Archivo Black"/>
              </a:rPr>
              <a:t>a organizace  </a:t>
            </a:r>
            <a:endParaRPr/>
          </a:p>
        </p:txBody>
      </p:sp>
      <p:pic>
        <p:nvPicPr>
          <p:cNvPr id="131" name="Google Shape;131;p4" descr="Site"/>
          <p:cNvPicPr preferRelativeResize="0"/>
          <p:nvPr/>
        </p:nvPicPr>
        <p:blipFill rotWithShape="1">
          <a:blip r:embed="rId16">
            <a:alphaModFix/>
          </a:blip>
          <a:srcRect/>
          <a:stretch/>
        </p:blipFill>
        <p:spPr>
          <a:xfrm>
            <a:off x="5047199" y="2080425"/>
            <a:ext cx="1554150" cy="432175"/>
          </a:xfrm>
          <a:prstGeom prst="rect">
            <a:avLst/>
          </a:prstGeom>
          <a:noFill/>
          <a:ln>
            <a:noFill/>
          </a:ln>
        </p:spPr>
      </p:pic>
      <p:pic>
        <p:nvPicPr>
          <p:cNvPr id="132" name="Google Shape;132;p4"/>
          <p:cNvPicPr preferRelativeResize="0"/>
          <p:nvPr/>
        </p:nvPicPr>
        <p:blipFill rotWithShape="1">
          <a:blip r:embed="rId17">
            <a:alphaModFix/>
          </a:blip>
          <a:srcRect/>
          <a:stretch/>
        </p:blipFill>
        <p:spPr>
          <a:xfrm>
            <a:off x="607257" y="2168008"/>
            <a:ext cx="1274743" cy="441254"/>
          </a:xfrm>
          <a:prstGeom prst="rect">
            <a:avLst/>
          </a:prstGeom>
          <a:noFill/>
          <a:ln>
            <a:noFill/>
          </a:ln>
        </p:spPr>
      </p:pic>
      <p:pic>
        <p:nvPicPr>
          <p:cNvPr id="133" name="Google Shape;133;p4"/>
          <p:cNvPicPr preferRelativeResize="0"/>
          <p:nvPr/>
        </p:nvPicPr>
        <p:blipFill rotWithShape="1">
          <a:blip r:embed="rId18">
            <a:alphaModFix/>
          </a:blip>
          <a:srcRect/>
          <a:stretch/>
        </p:blipFill>
        <p:spPr>
          <a:xfrm>
            <a:off x="2364760" y="2168009"/>
            <a:ext cx="1467577" cy="441254"/>
          </a:xfrm>
          <a:prstGeom prst="rect">
            <a:avLst/>
          </a:prstGeom>
          <a:noFill/>
          <a:ln>
            <a:noFill/>
          </a:ln>
        </p:spPr>
      </p:pic>
      <p:pic>
        <p:nvPicPr>
          <p:cNvPr id="134" name="Google Shape;134;p4" descr="Obsah obrázku Písmo, logo, Grafika, design&#10;&#10;Obsah vygenerovaný umělou inteligencí může být nesprávný."/>
          <p:cNvPicPr preferRelativeResize="0"/>
          <p:nvPr/>
        </p:nvPicPr>
        <p:blipFill rotWithShape="1">
          <a:blip r:embed="rId19">
            <a:alphaModFix/>
          </a:blip>
          <a:srcRect l="17231" t="36941" r="15785" b="30597"/>
          <a:stretch/>
        </p:blipFill>
        <p:spPr>
          <a:xfrm>
            <a:off x="5047189" y="2773397"/>
            <a:ext cx="2044430" cy="496657"/>
          </a:xfrm>
          <a:prstGeom prst="rect">
            <a:avLst/>
          </a:prstGeom>
          <a:noFill/>
          <a:ln>
            <a:noFill/>
          </a:ln>
        </p:spPr>
      </p:pic>
      <p:pic>
        <p:nvPicPr>
          <p:cNvPr id="135" name="Google Shape;135;p4" descr="Pedagogická fakulta UJEP"/>
          <p:cNvPicPr preferRelativeResize="0"/>
          <p:nvPr/>
        </p:nvPicPr>
        <p:blipFill rotWithShape="1">
          <a:blip r:embed="rId20">
            <a:alphaModFix/>
          </a:blip>
          <a:srcRect/>
          <a:stretch/>
        </p:blipFill>
        <p:spPr>
          <a:xfrm>
            <a:off x="625111" y="2950136"/>
            <a:ext cx="1635437" cy="507087"/>
          </a:xfrm>
          <a:prstGeom prst="rect">
            <a:avLst/>
          </a:prstGeom>
          <a:noFill/>
          <a:ln>
            <a:noFill/>
          </a:ln>
        </p:spPr>
      </p:pic>
      <p:pic>
        <p:nvPicPr>
          <p:cNvPr id="136" name="Google Shape;136;p4"/>
          <p:cNvPicPr preferRelativeResize="0"/>
          <p:nvPr/>
        </p:nvPicPr>
        <p:blipFill rotWithShape="1">
          <a:blip r:embed="rId21">
            <a:alphaModFix/>
          </a:blip>
          <a:srcRect l="13413" t="14744" r="11638" b="22971"/>
          <a:stretch/>
        </p:blipFill>
        <p:spPr>
          <a:xfrm>
            <a:off x="2412478" y="2950136"/>
            <a:ext cx="1640455" cy="5070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
        <p:nvSpPr>
          <p:cNvPr id="141" name="Google Shape;141;p5"/>
          <p:cNvSpPr txBox="1">
            <a:spLocks noGrp="1"/>
          </p:cNvSpPr>
          <p:nvPr>
            <p:ph type="title"/>
          </p:nvPr>
        </p:nvSpPr>
        <p:spPr>
          <a:xfrm>
            <a:off x="464100" y="5212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Mission of the Working Group</a:t>
            </a:r>
            <a:endParaRPr sz="2000"/>
          </a:p>
        </p:txBody>
      </p:sp>
      <p:sp>
        <p:nvSpPr>
          <p:cNvPr id="142" name="Google Shape;142;p5"/>
          <p:cNvSpPr txBox="1">
            <a:spLocks noGrp="1"/>
          </p:cNvSpPr>
          <p:nvPr>
            <p:ph type="body" idx="1"/>
          </p:nvPr>
        </p:nvSpPr>
        <p:spPr>
          <a:xfrm>
            <a:off x="463550" y="1495425"/>
            <a:ext cx="3903000" cy="3079800"/>
          </a:xfrm>
          <a:prstGeom prst="rect">
            <a:avLst/>
          </a:prstGeom>
          <a:noFill/>
          <a:ln>
            <a:noFill/>
          </a:ln>
        </p:spPr>
        <p:txBody>
          <a:bodyPr spcFirstLastPara="1" wrap="square" lIns="91425" tIns="91425" rIns="91425" bIns="91425" anchor="t" anchorCtr="0">
            <a:normAutofit/>
          </a:bodyPr>
          <a:lstStyle/>
          <a:p>
            <a:pPr marL="9525" lvl="0" indent="0" algn="l" rtl="0">
              <a:lnSpc>
                <a:spcPct val="100000"/>
              </a:lnSpc>
              <a:spcBef>
                <a:spcPts val="1200"/>
              </a:spcBef>
              <a:spcAft>
                <a:spcPts val="0"/>
              </a:spcAft>
              <a:buSzPts val="1800"/>
              <a:buNone/>
            </a:pPr>
            <a:r>
              <a:rPr lang="cs-CZ" i="1">
                <a:solidFill>
                  <a:schemeClr val="dk1"/>
                </a:solidFill>
              </a:rPr>
              <a:t>Standardize the approach to pre-service teacher preparation in the areas of safe learning environment development and student behavior management (Area 3 of the Teacher Competency Framework for Graduates).</a:t>
            </a:r>
            <a:endParaRPr i="1">
              <a:solidFill>
                <a:schemeClr val="dk1"/>
              </a:solidFill>
            </a:endParaRPr>
          </a:p>
          <a:p>
            <a:pPr marL="9525" lvl="0" indent="0" algn="l" rtl="0">
              <a:lnSpc>
                <a:spcPct val="100000"/>
              </a:lnSpc>
              <a:spcBef>
                <a:spcPts val="1200"/>
              </a:spcBef>
              <a:spcAft>
                <a:spcPts val="0"/>
              </a:spcAft>
              <a:buSzPts val="1800"/>
              <a:buNone/>
            </a:pPr>
            <a:endParaRPr i="1">
              <a:solidFill>
                <a:schemeClr val="dk1"/>
              </a:solidFill>
            </a:endParaRPr>
          </a:p>
        </p:txBody>
      </p:sp>
      <p:sp>
        <p:nvSpPr>
          <p:cNvPr id="143" name="Google Shape;143;p5"/>
          <p:cNvSpPr txBox="1"/>
          <p:nvPr/>
        </p:nvSpPr>
        <p:spPr>
          <a:xfrm>
            <a:off x="4776952" y="521225"/>
            <a:ext cx="3903000" cy="5727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0"/>
              </a:spcAft>
              <a:buClr>
                <a:schemeClr val="dk1"/>
              </a:buClr>
              <a:buSzPts val="2872"/>
              <a:buFont typeface="Archivo Black"/>
              <a:buNone/>
            </a:pPr>
            <a:r>
              <a:rPr lang="cs-CZ" sz="2000" i="0" u="none" strike="noStrike" cap="none">
                <a:solidFill>
                  <a:srgbClr val="404DDB"/>
                </a:solidFill>
                <a:latin typeface="Archivo Black"/>
                <a:ea typeface="Archivo Black"/>
                <a:cs typeface="Archivo Black"/>
                <a:sym typeface="Archivo Black"/>
              </a:rPr>
              <a:t>Poslání pracovní skupiny</a:t>
            </a:r>
            <a:endParaRPr sz="2000"/>
          </a:p>
        </p:txBody>
      </p:sp>
      <p:sp>
        <p:nvSpPr>
          <p:cNvPr id="144" name="Google Shape;144;p5"/>
          <p:cNvSpPr txBox="1"/>
          <p:nvPr/>
        </p:nvSpPr>
        <p:spPr>
          <a:xfrm>
            <a:off x="4776402" y="1495425"/>
            <a:ext cx="3903000" cy="3079800"/>
          </a:xfrm>
          <a:prstGeom prst="rect">
            <a:avLst/>
          </a:prstGeom>
          <a:noFill/>
          <a:ln>
            <a:noFill/>
          </a:ln>
        </p:spPr>
        <p:txBody>
          <a:bodyPr spcFirstLastPara="1" wrap="square" lIns="91425" tIns="91425" rIns="91425" bIns="91425" anchor="t" anchorCtr="0">
            <a:noAutofit/>
          </a:bodyPr>
          <a:lstStyle/>
          <a:p>
            <a:pPr marL="9525" marR="0" lvl="0" indent="0" algn="l" rtl="0">
              <a:lnSpc>
                <a:spcPct val="100000"/>
              </a:lnSpc>
              <a:spcBef>
                <a:spcPts val="1200"/>
              </a:spcBef>
              <a:spcAft>
                <a:spcPts val="0"/>
              </a:spcAft>
              <a:buClr>
                <a:schemeClr val="dk2"/>
              </a:buClr>
              <a:buSzPts val="1800"/>
              <a:buFont typeface="Roboto"/>
              <a:buNone/>
            </a:pPr>
            <a:r>
              <a:rPr lang="cs-CZ" sz="1800" b="0" i="1" u="none" strike="noStrike" cap="none">
                <a:solidFill>
                  <a:srgbClr val="404DDB"/>
                </a:solidFill>
                <a:latin typeface="Roboto"/>
                <a:ea typeface="Roboto"/>
                <a:cs typeface="Roboto"/>
                <a:sym typeface="Roboto"/>
              </a:rPr>
              <a:t>Sjednotit přístup v profesní přípravě budoucích učitelů v oblasti tvorby bezpečného prostředí </a:t>
            </a:r>
            <a:br>
              <a:rPr lang="cs-CZ" sz="1800" b="0" i="1" u="none" strike="noStrike" cap="none">
                <a:solidFill>
                  <a:srgbClr val="404DDB"/>
                </a:solidFill>
                <a:latin typeface="Roboto"/>
                <a:ea typeface="Roboto"/>
                <a:cs typeface="Roboto"/>
                <a:sym typeface="Roboto"/>
              </a:rPr>
            </a:br>
            <a:r>
              <a:rPr lang="cs-CZ" sz="1800" b="0" i="1" u="none" strike="noStrike" cap="none">
                <a:solidFill>
                  <a:srgbClr val="404DDB"/>
                </a:solidFill>
                <a:latin typeface="Roboto"/>
                <a:ea typeface="Roboto"/>
                <a:cs typeface="Roboto"/>
                <a:sym typeface="Roboto"/>
              </a:rPr>
              <a:t>a managementu chování žáků (Oblast 3 Kompetenčního rámce absolventa a absolventky učitelství)</a:t>
            </a:r>
            <a:endParaRPr/>
          </a:p>
          <a:p>
            <a:pPr marL="9525" marR="0" lvl="0" indent="0" algn="l" rtl="0">
              <a:lnSpc>
                <a:spcPct val="100000"/>
              </a:lnSpc>
              <a:spcBef>
                <a:spcPts val="1200"/>
              </a:spcBef>
              <a:spcAft>
                <a:spcPts val="0"/>
              </a:spcAft>
              <a:buClr>
                <a:schemeClr val="dk2"/>
              </a:buClr>
              <a:buSzPts val="1800"/>
              <a:buFont typeface="Roboto"/>
              <a:buNone/>
            </a:pPr>
            <a:endParaRPr sz="1800" b="0" i="1" u="none" strike="noStrike" cap="none">
              <a:solidFill>
                <a:srgbClr val="404DDB"/>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
        <p:nvSpPr>
          <p:cNvPr id="149" name="Google Shape;149;p6"/>
          <p:cNvSpPr txBox="1">
            <a:spLocks noGrp="1"/>
          </p:cNvSpPr>
          <p:nvPr>
            <p:ph type="title"/>
          </p:nvPr>
        </p:nvSpPr>
        <p:spPr>
          <a:xfrm>
            <a:off x="464100"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Goal of the Working Group</a:t>
            </a:r>
            <a:endParaRPr sz="2000"/>
          </a:p>
        </p:txBody>
      </p:sp>
      <p:sp>
        <p:nvSpPr>
          <p:cNvPr id="150" name="Google Shape;150;p6"/>
          <p:cNvSpPr txBox="1">
            <a:spLocks noGrp="1"/>
          </p:cNvSpPr>
          <p:nvPr>
            <p:ph type="body" idx="1"/>
          </p:nvPr>
        </p:nvSpPr>
        <p:spPr>
          <a:xfrm>
            <a:off x="463550" y="1343025"/>
            <a:ext cx="3903000" cy="3079800"/>
          </a:xfrm>
          <a:prstGeom prst="rect">
            <a:avLst/>
          </a:prstGeom>
          <a:noFill/>
          <a:ln>
            <a:noFill/>
          </a:ln>
        </p:spPr>
        <p:txBody>
          <a:bodyPr spcFirstLastPara="1" wrap="square" lIns="91425" tIns="91425" rIns="91425" bIns="91425" anchor="t" anchorCtr="0">
            <a:normAutofit/>
          </a:bodyPr>
          <a:lstStyle/>
          <a:p>
            <a:pPr marL="9525" lvl="0" indent="0" algn="l" rtl="0">
              <a:lnSpc>
                <a:spcPct val="100000"/>
              </a:lnSpc>
              <a:spcBef>
                <a:spcPts val="1200"/>
              </a:spcBef>
              <a:spcAft>
                <a:spcPts val="0"/>
              </a:spcAft>
              <a:buSzPts val="1800"/>
              <a:buNone/>
            </a:pPr>
            <a:r>
              <a:rPr lang="cs-CZ" i="1">
                <a:solidFill>
                  <a:schemeClr val="dk1"/>
                </a:solidFill>
              </a:rPr>
              <a:t>Future teachers are equipped with the knowledge, skills, and attitudes necessary to create safe learning environments and to effectively promote expected student behavior, in alignment with scientific evidence and research on the effectiveness of implemented practices.</a:t>
            </a:r>
            <a:endParaRPr i="1">
              <a:solidFill>
                <a:schemeClr val="dk1"/>
              </a:solidFill>
            </a:endParaRPr>
          </a:p>
        </p:txBody>
      </p:sp>
      <p:sp>
        <p:nvSpPr>
          <p:cNvPr id="151" name="Google Shape;151;p6"/>
          <p:cNvSpPr txBox="1"/>
          <p:nvPr/>
        </p:nvSpPr>
        <p:spPr>
          <a:xfrm>
            <a:off x="4929352" y="445025"/>
            <a:ext cx="3902948" cy="5727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0"/>
              </a:spcAft>
              <a:buClr>
                <a:schemeClr val="dk1"/>
              </a:buClr>
              <a:buSzPts val="2872"/>
              <a:buFont typeface="Archivo Black"/>
              <a:buNone/>
            </a:pPr>
            <a:r>
              <a:rPr lang="cs-CZ" sz="2000" i="0" u="none" strike="noStrike" cap="none">
                <a:solidFill>
                  <a:srgbClr val="404DDB"/>
                </a:solidFill>
                <a:latin typeface="Archivo Black"/>
                <a:ea typeface="Archivo Black"/>
                <a:cs typeface="Archivo Black"/>
                <a:sym typeface="Archivo Black"/>
              </a:rPr>
              <a:t>Cíl pracovní skupiny</a:t>
            </a:r>
            <a:endParaRPr sz="2000"/>
          </a:p>
        </p:txBody>
      </p:sp>
      <p:sp>
        <p:nvSpPr>
          <p:cNvPr id="152" name="Google Shape;152;p6"/>
          <p:cNvSpPr txBox="1"/>
          <p:nvPr/>
        </p:nvSpPr>
        <p:spPr>
          <a:xfrm>
            <a:off x="4928802" y="1343025"/>
            <a:ext cx="3903000" cy="3079800"/>
          </a:xfrm>
          <a:prstGeom prst="rect">
            <a:avLst/>
          </a:prstGeom>
          <a:noFill/>
          <a:ln>
            <a:noFill/>
          </a:ln>
        </p:spPr>
        <p:txBody>
          <a:bodyPr spcFirstLastPara="1" wrap="square" lIns="91425" tIns="91425" rIns="91425" bIns="91425" anchor="t" anchorCtr="0">
            <a:noAutofit/>
          </a:bodyPr>
          <a:lstStyle/>
          <a:p>
            <a:pPr marL="9525" marR="0" lvl="0" indent="0" algn="l" rtl="0">
              <a:lnSpc>
                <a:spcPct val="100000"/>
              </a:lnSpc>
              <a:spcBef>
                <a:spcPts val="1200"/>
              </a:spcBef>
              <a:spcAft>
                <a:spcPts val="0"/>
              </a:spcAft>
              <a:buClr>
                <a:schemeClr val="dk2"/>
              </a:buClr>
              <a:buSzPts val="1800"/>
              <a:buFont typeface="Roboto"/>
              <a:buNone/>
            </a:pPr>
            <a:r>
              <a:rPr lang="cs-CZ" sz="1800" b="0" i="1" u="none" strike="noStrike" cap="none">
                <a:solidFill>
                  <a:srgbClr val="404DDB"/>
                </a:solidFill>
                <a:latin typeface="Roboto"/>
                <a:ea typeface="Roboto"/>
                <a:cs typeface="Roboto"/>
                <a:sym typeface="Roboto"/>
              </a:rPr>
              <a:t>Budoucí učitelé jsou vybavení potřebnými znalostmi, dovednostmi a postoji, které jim umožní vytvářet bezpečné prostředí pro vzdělávání a efektivně podporovat očekávané chování žáků v souladu s poznatky vědy a důkazy o efektivitě realizovaných opatření</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7"/>
          <p:cNvSpPr txBox="1">
            <a:spLocks noGrp="1"/>
          </p:cNvSpPr>
          <p:nvPr>
            <p:ph type="title"/>
          </p:nvPr>
        </p:nvSpPr>
        <p:spPr>
          <a:xfrm>
            <a:off x="464100"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111"/>
              <a:buNone/>
            </a:pPr>
            <a:r>
              <a:rPr lang="cs-CZ" sz="2000"/>
              <a:t>Activities of the Working Group</a:t>
            </a:r>
            <a:endParaRPr sz="2000"/>
          </a:p>
        </p:txBody>
      </p:sp>
      <p:sp>
        <p:nvSpPr>
          <p:cNvPr id="158" name="Google Shape;158;p7"/>
          <p:cNvSpPr txBox="1">
            <a:spLocks noGrp="1"/>
          </p:cNvSpPr>
          <p:nvPr>
            <p:ph type="body" idx="1"/>
          </p:nvPr>
        </p:nvSpPr>
        <p:spPr>
          <a:xfrm>
            <a:off x="463550" y="1419225"/>
            <a:ext cx="3903000" cy="3079800"/>
          </a:xfrm>
          <a:prstGeom prst="rect">
            <a:avLst/>
          </a:prstGeom>
          <a:noFill/>
          <a:ln>
            <a:noFill/>
          </a:ln>
        </p:spPr>
        <p:txBody>
          <a:bodyPr spcFirstLastPara="1" wrap="square" lIns="91425" tIns="91425" rIns="91425" bIns="91425" anchor="t" anchorCtr="0">
            <a:normAutofit/>
          </a:bodyPr>
          <a:lstStyle/>
          <a:p>
            <a:pPr marL="352425" lvl="0" indent="-327025" algn="l" rtl="0">
              <a:lnSpc>
                <a:spcPct val="120000"/>
              </a:lnSpc>
              <a:spcBef>
                <a:spcPts val="1200"/>
              </a:spcBef>
              <a:spcAft>
                <a:spcPts val="0"/>
              </a:spcAft>
              <a:buClr>
                <a:schemeClr val="dk1"/>
              </a:buClr>
              <a:buSzPts val="1400"/>
              <a:buChar char="●"/>
            </a:pPr>
            <a:r>
              <a:rPr lang="cs-CZ" sz="1400">
                <a:solidFill>
                  <a:schemeClr val="dk1"/>
                </a:solidFill>
              </a:rPr>
              <a:t>Regular online meetings</a:t>
            </a:r>
            <a:endParaRPr sz="1400">
              <a:solidFill>
                <a:schemeClr val="dk1"/>
              </a:solidFill>
            </a:endParaRPr>
          </a:p>
          <a:p>
            <a:pPr marL="352425" lvl="0" indent="-327025" algn="l" rtl="0">
              <a:lnSpc>
                <a:spcPct val="120000"/>
              </a:lnSpc>
              <a:spcBef>
                <a:spcPts val="1200"/>
              </a:spcBef>
              <a:spcAft>
                <a:spcPts val="0"/>
              </a:spcAft>
              <a:buClr>
                <a:schemeClr val="dk1"/>
              </a:buClr>
              <a:buSzPts val="1400"/>
              <a:buChar char="●"/>
            </a:pPr>
            <a:r>
              <a:rPr lang="cs-CZ" sz="1400">
                <a:solidFill>
                  <a:schemeClr val="dk1"/>
                </a:solidFill>
              </a:rPr>
              <a:t>Collaboration on agreed outputs</a:t>
            </a:r>
            <a:endParaRPr sz="1400">
              <a:solidFill>
                <a:schemeClr val="dk1"/>
              </a:solidFill>
            </a:endParaRPr>
          </a:p>
          <a:p>
            <a:pPr marL="352425" lvl="0" indent="-327025" algn="l" rtl="0">
              <a:lnSpc>
                <a:spcPct val="120000"/>
              </a:lnSpc>
              <a:spcBef>
                <a:spcPts val="1200"/>
              </a:spcBef>
              <a:spcAft>
                <a:spcPts val="0"/>
              </a:spcAft>
              <a:buClr>
                <a:schemeClr val="dk1"/>
              </a:buClr>
              <a:buSzPts val="1400"/>
              <a:buChar char="●"/>
            </a:pPr>
            <a:r>
              <a:rPr lang="cs-CZ" sz="1400">
                <a:solidFill>
                  <a:schemeClr val="dk1"/>
                </a:solidFill>
              </a:rPr>
              <a:t>Communication with faculty leadership about group outputs</a:t>
            </a:r>
            <a:endParaRPr sz="1400">
              <a:solidFill>
                <a:schemeClr val="dk1"/>
              </a:solidFill>
            </a:endParaRPr>
          </a:p>
          <a:p>
            <a:pPr marL="352425" lvl="0" indent="-327025" algn="l" rtl="0">
              <a:lnSpc>
                <a:spcPct val="120000"/>
              </a:lnSpc>
              <a:spcBef>
                <a:spcPts val="1200"/>
              </a:spcBef>
              <a:spcAft>
                <a:spcPts val="0"/>
              </a:spcAft>
              <a:buClr>
                <a:schemeClr val="dk1"/>
              </a:buClr>
              <a:buSzPts val="1400"/>
              <a:buChar char="●"/>
            </a:pPr>
            <a:r>
              <a:rPr lang="cs-CZ" sz="1400">
                <a:solidFill>
                  <a:schemeClr val="dk1"/>
                </a:solidFill>
              </a:rPr>
              <a:t>Preparation of research proposals in the field of safe learning environments</a:t>
            </a:r>
            <a:endParaRPr sz="1400">
              <a:solidFill>
                <a:schemeClr val="dk1"/>
              </a:solidFill>
            </a:endParaRPr>
          </a:p>
        </p:txBody>
      </p:sp>
      <p:sp>
        <p:nvSpPr>
          <p:cNvPr id="159" name="Google Shape;159;p7"/>
          <p:cNvSpPr txBox="1"/>
          <p:nvPr/>
        </p:nvSpPr>
        <p:spPr>
          <a:xfrm>
            <a:off x="4776952" y="445025"/>
            <a:ext cx="3903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chivo Black"/>
              <a:buNone/>
            </a:pPr>
            <a:r>
              <a:rPr lang="cs-CZ" sz="2000" i="0" u="none" strike="noStrike" cap="none">
                <a:solidFill>
                  <a:srgbClr val="404DDB"/>
                </a:solidFill>
                <a:latin typeface="Archivo Black"/>
                <a:ea typeface="Archivo Black"/>
                <a:cs typeface="Archivo Black"/>
                <a:sym typeface="Archivo Black"/>
              </a:rPr>
              <a:t>Aktivity pracovní skupiny</a:t>
            </a:r>
            <a:endParaRPr sz="2000"/>
          </a:p>
        </p:txBody>
      </p:sp>
      <p:sp>
        <p:nvSpPr>
          <p:cNvPr id="160" name="Google Shape;160;p7"/>
          <p:cNvSpPr txBox="1"/>
          <p:nvPr/>
        </p:nvSpPr>
        <p:spPr>
          <a:xfrm>
            <a:off x="4759025" y="1419225"/>
            <a:ext cx="4121400" cy="3079800"/>
          </a:xfrm>
          <a:prstGeom prst="rect">
            <a:avLst/>
          </a:prstGeom>
          <a:noFill/>
          <a:ln>
            <a:noFill/>
          </a:ln>
        </p:spPr>
        <p:txBody>
          <a:bodyPr spcFirstLastPara="1" wrap="square" lIns="91425" tIns="91425" rIns="91425" bIns="91425" anchor="t" anchorCtr="0">
            <a:noAutofit/>
          </a:bodyPr>
          <a:lstStyle/>
          <a:p>
            <a:pPr marL="352425" marR="0" lvl="0" indent="-327025" algn="l" rtl="0">
              <a:lnSpc>
                <a:spcPct val="100000"/>
              </a:lnSpc>
              <a:spcBef>
                <a:spcPts val="1200"/>
              </a:spcBef>
              <a:spcAft>
                <a:spcPts val="0"/>
              </a:spcAft>
              <a:buClr>
                <a:srgbClr val="404DDB"/>
              </a:buClr>
              <a:buSzPts val="1400"/>
              <a:buFont typeface="Roboto"/>
              <a:buChar char="●"/>
            </a:pPr>
            <a:r>
              <a:rPr lang="cs-CZ" b="0" i="0" u="none" strike="noStrike" cap="none">
                <a:solidFill>
                  <a:srgbClr val="404DDB"/>
                </a:solidFill>
                <a:latin typeface="Roboto"/>
                <a:ea typeface="Roboto"/>
                <a:cs typeface="Roboto"/>
                <a:sym typeface="Roboto"/>
              </a:rPr>
              <a:t>Setkávání v online prostředí</a:t>
            </a:r>
            <a:endParaRPr>
              <a:solidFill>
                <a:srgbClr val="404DDB"/>
              </a:solidFill>
            </a:endParaRPr>
          </a:p>
          <a:p>
            <a:pPr marL="352425" marR="0" lvl="0" indent="-327025" algn="l" rtl="0">
              <a:lnSpc>
                <a:spcPct val="100000"/>
              </a:lnSpc>
              <a:spcBef>
                <a:spcPts val="1200"/>
              </a:spcBef>
              <a:spcAft>
                <a:spcPts val="0"/>
              </a:spcAft>
              <a:buClr>
                <a:srgbClr val="404DDB"/>
              </a:buClr>
              <a:buSzPts val="1400"/>
              <a:buFont typeface="Roboto"/>
              <a:buChar char="●"/>
            </a:pPr>
            <a:r>
              <a:rPr lang="cs-CZ" b="0" i="0" u="none" strike="noStrike" cap="none">
                <a:solidFill>
                  <a:srgbClr val="404DDB"/>
                </a:solidFill>
                <a:latin typeface="Roboto"/>
                <a:ea typeface="Roboto"/>
                <a:cs typeface="Roboto"/>
                <a:sym typeface="Roboto"/>
              </a:rPr>
              <a:t>Spolupráce na dohodnutých výstupech </a:t>
            </a:r>
            <a:endParaRPr>
              <a:solidFill>
                <a:srgbClr val="404DDB"/>
              </a:solidFill>
            </a:endParaRPr>
          </a:p>
          <a:p>
            <a:pPr marL="352425" marR="0" lvl="0" indent="-327025" algn="l" rtl="0">
              <a:lnSpc>
                <a:spcPct val="100000"/>
              </a:lnSpc>
              <a:spcBef>
                <a:spcPts val="1200"/>
              </a:spcBef>
              <a:spcAft>
                <a:spcPts val="0"/>
              </a:spcAft>
              <a:buClr>
                <a:srgbClr val="404DDB"/>
              </a:buClr>
              <a:buSzPts val="1400"/>
              <a:buFont typeface="Roboto"/>
              <a:buChar char="●"/>
            </a:pPr>
            <a:r>
              <a:rPr lang="cs-CZ" b="0" i="0" u="none" strike="noStrike" cap="none">
                <a:solidFill>
                  <a:srgbClr val="404DDB"/>
                </a:solidFill>
                <a:latin typeface="Roboto"/>
                <a:ea typeface="Roboto"/>
                <a:cs typeface="Roboto"/>
                <a:sym typeface="Roboto"/>
              </a:rPr>
              <a:t>Komunikace s vedením kateder o výstupech z PS </a:t>
            </a:r>
            <a:endParaRPr>
              <a:solidFill>
                <a:srgbClr val="404DDB"/>
              </a:solidFill>
            </a:endParaRPr>
          </a:p>
          <a:p>
            <a:pPr marL="352425" marR="0" lvl="0" indent="-327025" algn="l" rtl="0">
              <a:lnSpc>
                <a:spcPct val="100000"/>
              </a:lnSpc>
              <a:spcBef>
                <a:spcPts val="1200"/>
              </a:spcBef>
              <a:spcAft>
                <a:spcPts val="0"/>
              </a:spcAft>
              <a:buClr>
                <a:srgbClr val="404DDB"/>
              </a:buClr>
              <a:buSzPts val="1400"/>
              <a:buFont typeface="Roboto"/>
              <a:buChar char="●"/>
            </a:pPr>
            <a:r>
              <a:rPr lang="cs-CZ" b="0" i="0" u="none" strike="noStrike" cap="none">
                <a:solidFill>
                  <a:srgbClr val="404DDB"/>
                </a:solidFill>
                <a:latin typeface="Roboto"/>
                <a:ea typeface="Roboto"/>
                <a:cs typeface="Roboto"/>
                <a:sym typeface="Roboto"/>
              </a:rPr>
              <a:t>Příprava výzkumných záměrů v oblasti bezpečného prostředí pro učení</a:t>
            </a:r>
            <a:endParaRPr>
              <a:solidFill>
                <a:srgbClr val="404DDB"/>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4"/>
        <p:cNvGrpSpPr/>
        <p:nvPr/>
      </p:nvGrpSpPr>
      <p:grpSpPr>
        <a:xfrm>
          <a:off x="0" y="0"/>
          <a:ext cx="0" cy="0"/>
          <a:chOff x="0" y="0"/>
          <a:chExt cx="0" cy="0"/>
        </a:xfrm>
      </p:grpSpPr>
      <p:sp>
        <p:nvSpPr>
          <p:cNvPr id="165" name="Google Shape;165;p8"/>
          <p:cNvSpPr txBox="1">
            <a:spLocks noGrp="1"/>
          </p:cNvSpPr>
          <p:nvPr>
            <p:ph type="title"/>
          </p:nvPr>
        </p:nvSpPr>
        <p:spPr>
          <a:xfrm>
            <a:off x="464100"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Sequential steps (1/2):</a:t>
            </a:r>
            <a:endParaRPr sz="2000"/>
          </a:p>
        </p:txBody>
      </p:sp>
      <p:sp>
        <p:nvSpPr>
          <p:cNvPr id="166" name="Google Shape;166;p8"/>
          <p:cNvSpPr txBox="1">
            <a:spLocks noGrp="1"/>
          </p:cNvSpPr>
          <p:nvPr>
            <p:ph type="body" idx="1"/>
          </p:nvPr>
        </p:nvSpPr>
        <p:spPr>
          <a:xfrm>
            <a:off x="463549" y="1322525"/>
            <a:ext cx="4115400" cy="3394800"/>
          </a:xfrm>
          <a:prstGeom prst="rect">
            <a:avLst/>
          </a:prstGeom>
          <a:noFill/>
          <a:ln>
            <a:noFill/>
          </a:ln>
        </p:spPr>
        <p:txBody>
          <a:bodyPr spcFirstLastPara="1" wrap="square" lIns="91425" tIns="91425" rIns="91425" bIns="91425" anchor="t" anchorCtr="0">
            <a:noAutofit/>
          </a:bodyPr>
          <a:lstStyle/>
          <a:p>
            <a:pPr marL="228600" lvl="0" indent="-228600" algn="l" rtl="0">
              <a:lnSpc>
                <a:spcPct val="100000"/>
              </a:lnSpc>
              <a:spcBef>
                <a:spcPts val="1200"/>
              </a:spcBef>
              <a:spcAft>
                <a:spcPts val="0"/>
              </a:spcAft>
              <a:buSzPts val="1300"/>
              <a:buAutoNum type="arabicPeriod"/>
            </a:pPr>
            <a:r>
              <a:rPr lang="cs-CZ" sz="1300">
                <a:solidFill>
                  <a:schemeClr val="dk1"/>
                </a:solidFill>
              </a:rPr>
              <a:t>Involvement of faculty members from </a:t>
            </a:r>
            <a:r>
              <a:rPr lang="cs-CZ" sz="1300" b="1">
                <a:solidFill>
                  <a:schemeClr val="dk1"/>
                </a:solidFill>
              </a:rPr>
              <a:t>schools of education </a:t>
            </a:r>
            <a:r>
              <a:rPr lang="cs-CZ" sz="1300">
                <a:solidFill>
                  <a:schemeClr val="dk1"/>
                </a:solidFill>
              </a:rPr>
              <a:t>and other institutions preparing future teachers,</a:t>
            </a:r>
            <a:endParaRPr/>
          </a:p>
          <a:p>
            <a:pPr marL="228600" lvl="0" indent="-228600" algn="l" rtl="0">
              <a:lnSpc>
                <a:spcPct val="100000"/>
              </a:lnSpc>
              <a:spcBef>
                <a:spcPts val="1200"/>
              </a:spcBef>
              <a:spcAft>
                <a:spcPts val="0"/>
              </a:spcAft>
              <a:buSzPts val="1300"/>
              <a:buAutoNum type="arabicPeriod"/>
            </a:pPr>
            <a:r>
              <a:rPr lang="cs-CZ" sz="1300">
                <a:solidFill>
                  <a:schemeClr val="dk1"/>
                </a:solidFill>
              </a:rPr>
              <a:t>Development of </a:t>
            </a:r>
            <a:r>
              <a:rPr lang="cs-CZ" sz="1300" b="1">
                <a:solidFill>
                  <a:schemeClr val="dk1"/>
                </a:solidFill>
              </a:rPr>
              <a:t>criteria for evaluating approaches </a:t>
            </a:r>
            <a:r>
              <a:rPr lang="cs-CZ" sz="1300">
                <a:solidFill>
                  <a:schemeClr val="dk1"/>
                </a:solidFill>
              </a:rPr>
              <a:t>suitable for integration into teacher education,</a:t>
            </a:r>
            <a:endParaRPr/>
          </a:p>
          <a:p>
            <a:pPr marL="228600" lvl="0" indent="-228600" algn="l" rtl="0">
              <a:lnSpc>
                <a:spcPct val="100000"/>
              </a:lnSpc>
              <a:spcBef>
                <a:spcPts val="1200"/>
              </a:spcBef>
              <a:spcAft>
                <a:spcPts val="0"/>
              </a:spcAft>
              <a:buSzPts val="1300"/>
              <a:buAutoNum type="arabicPeriod"/>
            </a:pPr>
            <a:r>
              <a:rPr lang="cs-CZ" sz="1300">
                <a:solidFill>
                  <a:schemeClr val="dk1"/>
                </a:solidFill>
              </a:rPr>
              <a:t>Review of</a:t>
            </a:r>
            <a:r>
              <a:rPr lang="cs-CZ" sz="1300" b="1">
                <a:solidFill>
                  <a:schemeClr val="dk1"/>
                </a:solidFill>
              </a:rPr>
              <a:t> existing approaches </a:t>
            </a:r>
            <a:r>
              <a:rPr lang="cs-CZ" sz="1300">
                <a:solidFill>
                  <a:schemeClr val="dk1"/>
                </a:solidFill>
              </a:rPr>
              <a:t>currently implemented in the Czech Republic,</a:t>
            </a:r>
            <a:endParaRPr/>
          </a:p>
          <a:p>
            <a:pPr marL="228600" lvl="0" indent="-228600" algn="l" rtl="0">
              <a:lnSpc>
                <a:spcPct val="100000"/>
              </a:lnSpc>
              <a:spcBef>
                <a:spcPts val="1200"/>
              </a:spcBef>
              <a:spcAft>
                <a:spcPts val="0"/>
              </a:spcAft>
              <a:buSzPts val="1300"/>
              <a:buAutoNum type="arabicPeriod"/>
            </a:pPr>
            <a:r>
              <a:rPr lang="cs-CZ" sz="1300">
                <a:solidFill>
                  <a:schemeClr val="dk1"/>
                </a:solidFill>
              </a:rPr>
              <a:t>Questionnaire </a:t>
            </a:r>
            <a:r>
              <a:rPr lang="cs-CZ" sz="1300" b="1">
                <a:solidFill>
                  <a:schemeClr val="dk1"/>
                </a:solidFill>
              </a:rPr>
              <a:t>survey on current state </a:t>
            </a:r>
            <a:r>
              <a:rPr lang="cs-CZ" sz="1300">
                <a:solidFill>
                  <a:schemeClr val="dk1"/>
                </a:solidFill>
              </a:rPr>
              <a:t>of teaching related to Area 3 topics at teacher preparation institutions,</a:t>
            </a:r>
            <a:endParaRPr/>
          </a:p>
        </p:txBody>
      </p:sp>
      <p:sp>
        <p:nvSpPr>
          <p:cNvPr id="167" name="Google Shape;167;p8"/>
          <p:cNvSpPr txBox="1"/>
          <p:nvPr/>
        </p:nvSpPr>
        <p:spPr>
          <a:xfrm>
            <a:off x="4755749" y="445025"/>
            <a:ext cx="3903000" cy="5727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0"/>
              </a:spcAft>
              <a:buClr>
                <a:schemeClr val="dk1"/>
              </a:buClr>
              <a:buSzPts val="2872"/>
              <a:buFont typeface="Archivo Black"/>
              <a:buNone/>
            </a:pPr>
            <a:r>
              <a:rPr lang="cs-CZ" sz="2000" i="0" u="none" strike="noStrike" cap="none">
                <a:solidFill>
                  <a:srgbClr val="404DDB"/>
                </a:solidFill>
                <a:latin typeface="Archivo Black"/>
                <a:ea typeface="Archivo Black"/>
                <a:cs typeface="Archivo Black"/>
                <a:sym typeface="Archivo Black"/>
              </a:rPr>
              <a:t>Postupné kroky (1/2):</a:t>
            </a:r>
            <a:endParaRPr sz="2000"/>
          </a:p>
        </p:txBody>
      </p:sp>
      <p:sp>
        <p:nvSpPr>
          <p:cNvPr id="168" name="Google Shape;168;p8"/>
          <p:cNvSpPr txBox="1"/>
          <p:nvPr/>
        </p:nvSpPr>
        <p:spPr>
          <a:xfrm>
            <a:off x="4779818" y="1317040"/>
            <a:ext cx="3574500" cy="3469800"/>
          </a:xfrm>
          <a:prstGeom prst="rect">
            <a:avLst/>
          </a:prstGeom>
          <a:noFill/>
          <a:ln>
            <a:noFill/>
          </a:ln>
        </p:spPr>
        <p:txBody>
          <a:bodyPr spcFirstLastPara="1" wrap="square" lIns="91425" tIns="91425" rIns="91425" bIns="91425" anchor="t" anchorCtr="0">
            <a:noAutofit/>
          </a:bodyPr>
          <a:lstStyle/>
          <a:p>
            <a:pPr marL="228600" marR="0" lvl="0" indent="-228600" algn="l" rtl="0">
              <a:lnSpc>
                <a:spcPct val="100000"/>
              </a:lnSpc>
              <a:spcBef>
                <a:spcPts val="1200"/>
              </a:spcBef>
              <a:spcAft>
                <a:spcPts val="0"/>
              </a:spcAft>
              <a:buClr>
                <a:srgbClr val="404DDB"/>
              </a:buClr>
              <a:buSzPts val="1300"/>
              <a:buFont typeface="Roboto"/>
              <a:buAutoNum type="arabicPeriod"/>
            </a:pPr>
            <a:r>
              <a:rPr lang="cs-CZ" sz="1300" b="0" i="0" u="none" strike="noStrike" cap="none">
                <a:solidFill>
                  <a:srgbClr val="404DDB"/>
                </a:solidFill>
                <a:latin typeface="Roboto"/>
                <a:ea typeface="Roboto"/>
                <a:cs typeface="Roboto"/>
                <a:sym typeface="Roboto"/>
              </a:rPr>
              <a:t>Zapojení akademických pracovníků </a:t>
            </a:r>
            <a:r>
              <a:rPr lang="cs-CZ" sz="1300" b="1" i="0" u="none" strike="noStrike" cap="none">
                <a:solidFill>
                  <a:srgbClr val="404DDB"/>
                </a:solidFill>
                <a:latin typeface="Roboto"/>
                <a:ea typeface="Roboto"/>
                <a:cs typeface="Roboto"/>
                <a:sym typeface="Roboto"/>
              </a:rPr>
              <a:t>pedagogických fakult a fakult připravujících budoucí učitele,</a:t>
            </a:r>
            <a:endParaRPr>
              <a:solidFill>
                <a:srgbClr val="404DDB"/>
              </a:solidFill>
            </a:endParaRPr>
          </a:p>
          <a:p>
            <a:pPr marL="228600" marR="0" lvl="0" indent="-228600" algn="l" rtl="0">
              <a:lnSpc>
                <a:spcPct val="100000"/>
              </a:lnSpc>
              <a:spcBef>
                <a:spcPts val="1200"/>
              </a:spcBef>
              <a:spcAft>
                <a:spcPts val="0"/>
              </a:spcAft>
              <a:buClr>
                <a:srgbClr val="404DDB"/>
              </a:buClr>
              <a:buSzPts val="1300"/>
              <a:buFont typeface="Roboto"/>
              <a:buAutoNum type="arabicPeriod"/>
            </a:pPr>
            <a:r>
              <a:rPr lang="cs-CZ" sz="1300" b="0" i="0" u="none" strike="noStrike" cap="none">
                <a:solidFill>
                  <a:srgbClr val="404DDB"/>
                </a:solidFill>
                <a:latin typeface="Roboto"/>
                <a:ea typeface="Roboto"/>
                <a:cs typeface="Roboto"/>
                <a:sym typeface="Roboto"/>
              </a:rPr>
              <a:t>Příprava </a:t>
            </a:r>
            <a:r>
              <a:rPr lang="cs-CZ" sz="1300" b="1" i="0" u="none" strike="noStrike" cap="none">
                <a:solidFill>
                  <a:srgbClr val="404DDB"/>
                </a:solidFill>
                <a:latin typeface="Roboto"/>
                <a:ea typeface="Roboto"/>
                <a:cs typeface="Roboto"/>
                <a:sym typeface="Roboto"/>
              </a:rPr>
              <a:t>kritérií pro posouzení přístupů </a:t>
            </a:r>
            <a:r>
              <a:rPr lang="cs-CZ" sz="1300" b="0" i="0" u="none" strike="noStrike" cap="none">
                <a:solidFill>
                  <a:srgbClr val="404DDB"/>
                </a:solidFill>
                <a:latin typeface="Roboto"/>
                <a:ea typeface="Roboto"/>
                <a:cs typeface="Roboto"/>
                <a:sym typeface="Roboto"/>
              </a:rPr>
              <a:t>vhodných pro šíření v rámci výuky,</a:t>
            </a:r>
            <a:endParaRPr>
              <a:solidFill>
                <a:srgbClr val="404DDB"/>
              </a:solidFill>
            </a:endParaRPr>
          </a:p>
          <a:p>
            <a:pPr marL="228600" marR="0" lvl="0" indent="-228600" algn="l" rtl="0">
              <a:lnSpc>
                <a:spcPct val="100000"/>
              </a:lnSpc>
              <a:spcBef>
                <a:spcPts val="1200"/>
              </a:spcBef>
              <a:spcAft>
                <a:spcPts val="0"/>
              </a:spcAft>
              <a:buClr>
                <a:srgbClr val="404DDB"/>
              </a:buClr>
              <a:buSzPts val="1300"/>
              <a:buFont typeface="Roboto"/>
              <a:buAutoNum type="arabicPeriod"/>
            </a:pPr>
            <a:r>
              <a:rPr lang="cs-CZ" sz="1300" b="0" i="0" u="none" strike="noStrike" cap="none">
                <a:solidFill>
                  <a:srgbClr val="404DDB"/>
                </a:solidFill>
                <a:latin typeface="Roboto"/>
                <a:ea typeface="Roboto"/>
                <a:cs typeface="Roboto"/>
                <a:sym typeface="Roboto"/>
              </a:rPr>
              <a:t>Rešerše </a:t>
            </a:r>
            <a:r>
              <a:rPr lang="cs-CZ" sz="1300" b="1" i="0" u="none" strike="noStrike" cap="none">
                <a:solidFill>
                  <a:srgbClr val="404DDB"/>
                </a:solidFill>
                <a:latin typeface="Roboto"/>
                <a:ea typeface="Roboto"/>
                <a:cs typeface="Roboto"/>
                <a:sym typeface="Roboto"/>
              </a:rPr>
              <a:t>dostupných přístupů</a:t>
            </a:r>
            <a:r>
              <a:rPr lang="cs-CZ" sz="1300" b="0" i="0" u="none" strike="noStrike" cap="none">
                <a:solidFill>
                  <a:srgbClr val="404DDB"/>
                </a:solidFill>
                <a:latin typeface="Roboto"/>
                <a:ea typeface="Roboto"/>
                <a:cs typeface="Roboto"/>
                <a:sym typeface="Roboto"/>
              </a:rPr>
              <a:t> zaváděných v ČR, </a:t>
            </a:r>
            <a:endParaRPr>
              <a:solidFill>
                <a:srgbClr val="404DDB"/>
              </a:solidFill>
            </a:endParaRPr>
          </a:p>
          <a:p>
            <a:pPr marL="228600" marR="0" lvl="0" indent="-228600" algn="l" rtl="0">
              <a:lnSpc>
                <a:spcPct val="100000"/>
              </a:lnSpc>
              <a:spcBef>
                <a:spcPts val="1200"/>
              </a:spcBef>
              <a:spcAft>
                <a:spcPts val="0"/>
              </a:spcAft>
              <a:buClr>
                <a:srgbClr val="404DDB"/>
              </a:buClr>
              <a:buSzPts val="1300"/>
              <a:buFont typeface="Roboto"/>
              <a:buAutoNum type="arabicPeriod"/>
            </a:pPr>
            <a:r>
              <a:rPr lang="cs-CZ" sz="1300" b="0" i="0" u="none" strike="noStrike" cap="none">
                <a:solidFill>
                  <a:srgbClr val="404DDB"/>
                </a:solidFill>
                <a:latin typeface="Roboto"/>
                <a:ea typeface="Roboto"/>
                <a:cs typeface="Roboto"/>
                <a:sym typeface="Roboto"/>
              </a:rPr>
              <a:t>Dotazníkové</a:t>
            </a:r>
            <a:r>
              <a:rPr lang="cs-CZ" sz="1300" b="1" i="0" u="none" strike="noStrike" cap="none">
                <a:solidFill>
                  <a:srgbClr val="404DDB"/>
                </a:solidFill>
                <a:latin typeface="Roboto"/>
                <a:ea typeface="Roboto"/>
                <a:cs typeface="Roboto"/>
                <a:sym typeface="Roboto"/>
              </a:rPr>
              <a:t> šetření – současný stav </a:t>
            </a:r>
            <a:r>
              <a:rPr lang="cs-CZ" sz="1300" b="0" i="0" u="none" strike="noStrike" cap="none">
                <a:solidFill>
                  <a:srgbClr val="404DDB"/>
                </a:solidFill>
                <a:latin typeface="Roboto"/>
                <a:ea typeface="Roboto"/>
                <a:cs typeface="Roboto"/>
                <a:sym typeface="Roboto"/>
              </a:rPr>
              <a:t>výuky témat z Oblasti 3 na fakultách,</a:t>
            </a:r>
            <a:endParaRPr>
              <a:solidFill>
                <a:srgbClr val="404DDB"/>
              </a:solidFill>
            </a:endParaRPr>
          </a:p>
          <a:p>
            <a:pPr marL="228600" marR="0" lvl="0" indent="-146050" algn="l" rtl="0">
              <a:lnSpc>
                <a:spcPct val="100000"/>
              </a:lnSpc>
              <a:spcBef>
                <a:spcPts val="1200"/>
              </a:spcBef>
              <a:spcAft>
                <a:spcPts val="0"/>
              </a:spcAft>
              <a:buClr>
                <a:schemeClr val="dk2"/>
              </a:buClr>
              <a:buSzPts val="1300"/>
              <a:buFont typeface="Roboto"/>
              <a:buNone/>
            </a:pPr>
            <a:endParaRPr sz="1300" b="0" i="0" u="none" strike="noStrike" cap="none">
              <a:solidFill>
                <a:srgbClr val="404DDB"/>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2"/>
        <p:cNvGrpSpPr/>
        <p:nvPr/>
      </p:nvGrpSpPr>
      <p:grpSpPr>
        <a:xfrm>
          <a:off x="0" y="0"/>
          <a:ext cx="0" cy="0"/>
          <a:chOff x="0" y="0"/>
          <a:chExt cx="0" cy="0"/>
        </a:xfrm>
      </p:grpSpPr>
      <p:sp>
        <p:nvSpPr>
          <p:cNvPr id="173" name="Google Shape;173;p9"/>
          <p:cNvSpPr txBox="1">
            <a:spLocks noGrp="1"/>
          </p:cNvSpPr>
          <p:nvPr>
            <p:ph type="title"/>
          </p:nvPr>
        </p:nvSpPr>
        <p:spPr>
          <a:xfrm>
            <a:off x="408433" y="445025"/>
            <a:ext cx="3903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cs-CZ" sz="2000"/>
              <a:t>Sequential steps (2/2):</a:t>
            </a:r>
            <a:endParaRPr sz="2000"/>
          </a:p>
        </p:txBody>
      </p:sp>
      <p:sp>
        <p:nvSpPr>
          <p:cNvPr id="174" name="Google Shape;174;p9"/>
          <p:cNvSpPr txBox="1">
            <a:spLocks noGrp="1"/>
          </p:cNvSpPr>
          <p:nvPr>
            <p:ph type="body" idx="1"/>
          </p:nvPr>
        </p:nvSpPr>
        <p:spPr>
          <a:xfrm>
            <a:off x="407883" y="1093925"/>
            <a:ext cx="3903000" cy="3394800"/>
          </a:xfrm>
          <a:prstGeom prst="rect">
            <a:avLst/>
          </a:prstGeom>
          <a:noFill/>
          <a:ln>
            <a:noFill/>
          </a:ln>
        </p:spPr>
        <p:txBody>
          <a:bodyPr spcFirstLastPara="1" wrap="square" lIns="91425" tIns="91425" rIns="91425" bIns="91425" anchor="t" anchorCtr="0">
            <a:noAutofit/>
          </a:bodyPr>
          <a:lstStyle/>
          <a:p>
            <a:pPr marL="228600" lvl="0" indent="-228600" algn="l" rtl="0">
              <a:lnSpc>
                <a:spcPct val="100000"/>
              </a:lnSpc>
              <a:spcBef>
                <a:spcPts val="1200"/>
              </a:spcBef>
              <a:spcAft>
                <a:spcPts val="0"/>
              </a:spcAft>
              <a:buClr>
                <a:schemeClr val="dk1"/>
              </a:buClr>
              <a:buSzPts val="1300"/>
              <a:buFont typeface="Arial"/>
              <a:buAutoNum type="arabicPeriod" startAt="5"/>
            </a:pPr>
            <a:r>
              <a:rPr lang="cs-CZ" sz="1300">
                <a:solidFill>
                  <a:schemeClr val="dk1"/>
                </a:solidFill>
              </a:rPr>
              <a:t>Selection of </a:t>
            </a:r>
            <a:r>
              <a:rPr lang="cs-CZ" sz="1300" b="1">
                <a:solidFill>
                  <a:schemeClr val="dk1"/>
                </a:solidFill>
              </a:rPr>
              <a:t>key thematic areas and approaches </a:t>
            </a:r>
            <a:r>
              <a:rPr lang="cs-CZ" sz="1300">
                <a:solidFill>
                  <a:schemeClr val="dk1"/>
                </a:solidFill>
              </a:rPr>
              <a:t>to be integrated into teacher education,</a:t>
            </a:r>
            <a:endParaRPr>
              <a:solidFill>
                <a:schemeClr val="dk1"/>
              </a:solidFill>
            </a:endParaRPr>
          </a:p>
          <a:p>
            <a:pPr marL="228600" lvl="0" indent="-228600" algn="l" rtl="0">
              <a:lnSpc>
                <a:spcPct val="100000"/>
              </a:lnSpc>
              <a:spcBef>
                <a:spcPts val="1200"/>
              </a:spcBef>
              <a:spcAft>
                <a:spcPts val="0"/>
              </a:spcAft>
              <a:buClr>
                <a:schemeClr val="dk1"/>
              </a:buClr>
              <a:buSzPts val="1300"/>
              <a:buAutoNum type="arabicPeriod" startAt="5"/>
            </a:pPr>
            <a:r>
              <a:rPr lang="cs-CZ" sz="1300">
                <a:solidFill>
                  <a:schemeClr val="dk1"/>
                </a:solidFill>
              </a:rPr>
              <a:t>Design of teacher education focused on </a:t>
            </a:r>
            <a:r>
              <a:rPr lang="cs-CZ" sz="1300" b="1">
                <a:solidFill>
                  <a:schemeClr val="dk1"/>
                </a:solidFill>
              </a:rPr>
              <a:t>safe and supportive learning environments,</a:t>
            </a:r>
            <a:endParaRPr>
              <a:solidFill>
                <a:schemeClr val="dk1"/>
              </a:solidFill>
            </a:endParaRPr>
          </a:p>
          <a:p>
            <a:pPr marL="228600" lvl="0" indent="-228600" algn="l" rtl="0">
              <a:lnSpc>
                <a:spcPct val="100000"/>
              </a:lnSpc>
              <a:spcBef>
                <a:spcPts val="1200"/>
              </a:spcBef>
              <a:spcAft>
                <a:spcPts val="0"/>
              </a:spcAft>
              <a:buClr>
                <a:schemeClr val="dk1"/>
              </a:buClr>
              <a:buSzPts val="1300"/>
              <a:buAutoNum type="arabicPeriod" startAt="5"/>
            </a:pPr>
            <a:r>
              <a:rPr lang="cs-CZ" sz="1300">
                <a:solidFill>
                  <a:schemeClr val="dk1"/>
                </a:solidFill>
              </a:rPr>
              <a:t>Recommended </a:t>
            </a:r>
            <a:r>
              <a:rPr lang="cs-CZ" sz="1300" b="1">
                <a:solidFill>
                  <a:schemeClr val="dk1"/>
                </a:solidFill>
              </a:rPr>
              <a:t>sequence of thematic content</a:t>
            </a:r>
            <a:r>
              <a:rPr lang="cs-CZ" sz="1300">
                <a:solidFill>
                  <a:schemeClr val="dk1"/>
                </a:solidFill>
              </a:rPr>
              <a:t> throughout the course of study,</a:t>
            </a:r>
            <a:endParaRPr>
              <a:solidFill>
                <a:schemeClr val="dk1"/>
              </a:solidFill>
            </a:endParaRPr>
          </a:p>
          <a:p>
            <a:pPr marL="228600" lvl="0" indent="-228600" algn="l" rtl="0">
              <a:lnSpc>
                <a:spcPct val="100000"/>
              </a:lnSpc>
              <a:spcBef>
                <a:spcPts val="1200"/>
              </a:spcBef>
              <a:spcAft>
                <a:spcPts val="0"/>
              </a:spcAft>
              <a:buClr>
                <a:schemeClr val="dk1"/>
              </a:buClr>
              <a:buSzPts val="1300"/>
              <a:buAutoNum type="arabicPeriod" startAt="5"/>
            </a:pPr>
            <a:r>
              <a:rPr lang="cs-CZ" sz="1300">
                <a:solidFill>
                  <a:schemeClr val="dk1"/>
                </a:solidFill>
              </a:rPr>
              <a:t>Sharing of </a:t>
            </a:r>
            <a:r>
              <a:rPr lang="cs-CZ" sz="1300" b="1">
                <a:solidFill>
                  <a:schemeClr val="dk1"/>
                </a:solidFill>
              </a:rPr>
              <a:t>approaches and materials</a:t>
            </a:r>
            <a:r>
              <a:rPr lang="cs-CZ" sz="1300">
                <a:solidFill>
                  <a:schemeClr val="dk1"/>
                </a:solidFill>
              </a:rPr>
              <a:t> for students and examples of good practices,</a:t>
            </a:r>
            <a:endParaRPr>
              <a:solidFill>
                <a:schemeClr val="dk1"/>
              </a:solidFill>
            </a:endParaRPr>
          </a:p>
          <a:p>
            <a:pPr marL="228600" lvl="0" indent="-228600" algn="l" rtl="0">
              <a:lnSpc>
                <a:spcPct val="100000"/>
              </a:lnSpc>
              <a:spcBef>
                <a:spcPts val="1200"/>
              </a:spcBef>
              <a:spcAft>
                <a:spcPts val="0"/>
              </a:spcAft>
              <a:buClr>
                <a:schemeClr val="dk1"/>
              </a:buClr>
              <a:buSzPts val="1300"/>
              <a:buAutoNum type="arabicPeriod" startAt="5"/>
            </a:pPr>
            <a:r>
              <a:rPr lang="cs-CZ" sz="1300">
                <a:solidFill>
                  <a:schemeClr val="dk1"/>
                </a:solidFill>
              </a:rPr>
              <a:t>Proposals for joint research topics.</a:t>
            </a:r>
            <a:endParaRPr>
              <a:solidFill>
                <a:schemeClr val="dk1"/>
              </a:solidFill>
            </a:endParaRPr>
          </a:p>
        </p:txBody>
      </p:sp>
      <p:sp>
        <p:nvSpPr>
          <p:cNvPr id="175" name="Google Shape;175;p9"/>
          <p:cNvSpPr txBox="1"/>
          <p:nvPr/>
        </p:nvSpPr>
        <p:spPr>
          <a:xfrm>
            <a:off x="4572550" y="445025"/>
            <a:ext cx="3902948" cy="5727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0"/>
              </a:spcAft>
              <a:buClr>
                <a:schemeClr val="dk1"/>
              </a:buClr>
              <a:buSzPts val="2872"/>
              <a:buFont typeface="Archivo Black"/>
              <a:buNone/>
            </a:pPr>
            <a:r>
              <a:rPr lang="cs-CZ" sz="2000" i="0" u="none" strike="noStrike" cap="none">
                <a:solidFill>
                  <a:srgbClr val="404DDB"/>
                </a:solidFill>
                <a:latin typeface="Archivo Black"/>
                <a:ea typeface="Archivo Black"/>
                <a:cs typeface="Archivo Black"/>
                <a:sym typeface="Archivo Black"/>
              </a:rPr>
              <a:t>Postupné kroky(2/2):</a:t>
            </a:r>
            <a:endParaRPr sz="2000"/>
          </a:p>
        </p:txBody>
      </p:sp>
      <p:sp>
        <p:nvSpPr>
          <p:cNvPr id="176" name="Google Shape;176;p9"/>
          <p:cNvSpPr txBox="1"/>
          <p:nvPr/>
        </p:nvSpPr>
        <p:spPr>
          <a:xfrm>
            <a:off x="4572000" y="1088440"/>
            <a:ext cx="3903000" cy="3469800"/>
          </a:xfrm>
          <a:prstGeom prst="rect">
            <a:avLst/>
          </a:prstGeom>
          <a:noFill/>
          <a:ln>
            <a:noFill/>
          </a:ln>
        </p:spPr>
        <p:txBody>
          <a:bodyPr spcFirstLastPara="1" wrap="square" lIns="91425" tIns="91425" rIns="91425" bIns="91425" anchor="t" anchorCtr="0">
            <a:noAutofit/>
          </a:bodyPr>
          <a:lstStyle/>
          <a:p>
            <a:pPr marL="228600" marR="0" lvl="0" indent="-228600" algn="l" rtl="0">
              <a:lnSpc>
                <a:spcPct val="100000"/>
              </a:lnSpc>
              <a:spcBef>
                <a:spcPts val="1200"/>
              </a:spcBef>
              <a:spcAft>
                <a:spcPts val="0"/>
              </a:spcAft>
              <a:buClr>
                <a:srgbClr val="404DDB"/>
              </a:buClr>
              <a:buSzPts val="1300"/>
              <a:buFont typeface="Arial"/>
              <a:buAutoNum type="arabicPeriod" startAt="5"/>
            </a:pPr>
            <a:r>
              <a:rPr lang="cs-CZ" sz="1300" b="0" i="0" u="none" strike="noStrike" cap="none">
                <a:solidFill>
                  <a:srgbClr val="404DDB"/>
                </a:solidFill>
                <a:latin typeface="Roboto"/>
                <a:ea typeface="Roboto"/>
                <a:cs typeface="Roboto"/>
                <a:sym typeface="Roboto"/>
              </a:rPr>
              <a:t>Výběr </a:t>
            </a:r>
            <a:r>
              <a:rPr lang="cs-CZ" sz="1300" b="1" i="0" u="none" strike="noStrike" cap="none">
                <a:solidFill>
                  <a:srgbClr val="404DDB"/>
                </a:solidFill>
                <a:latin typeface="Roboto"/>
                <a:ea typeface="Roboto"/>
                <a:cs typeface="Roboto"/>
                <a:sym typeface="Roboto"/>
              </a:rPr>
              <a:t>klíčových tematických oblastí a přístupů </a:t>
            </a:r>
            <a:r>
              <a:rPr lang="cs-CZ" sz="1300" b="0" i="0" u="none" strike="noStrike" cap="none">
                <a:solidFill>
                  <a:srgbClr val="404DDB"/>
                </a:solidFill>
                <a:latin typeface="Roboto"/>
                <a:ea typeface="Roboto"/>
                <a:cs typeface="Roboto"/>
                <a:sym typeface="Roboto"/>
              </a:rPr>
              <a:t>pro šíření v rámci výuky,</a:t>
            </a:r>
            <a:endParaRPr/>
          </a:p>
          <a:p>
            <a:pPr marL="228600" marR="0" lvl="0" indent="-228600" algn="l" rtl="0">
              <a:lnSpc>
                <a:spcPct val="100000"/>
              </a:lnSpc>
              <a:spcBef>
                <a:spcPts val="1200"/>
              </a:spcBef>
              <a:spcAft>
                <a:spcPts val="0"/>
              </a:spcAft>
              <a:buClr>
                <a:srgbClr val="404DDB"/>
              </a:buClr>
              <a:buSzPts val="1300"/>
              <a:buFont typeface="Roboto"/>
              <a:buAutoNum type="arabicPeriod" startAt="5"/>
            </a:pPr>
            <a:r>
              <a:rPr lang="cs-CZ" sz="1300" b="0" i="0" u="none" strike="noStrike" cap="none">
                <a:solidFill>
                  <a:srgbClr val="404DDB"/>
                </a:solidFill>
                <a:latin typeface="Roboto"/>
                <a:ea typeface="Roboto"/>
                <a:cs typeface="Roboto"/>
                <a:sym typeface="Roboto"/>
              </a:rPr>
              <a:t>Koncepce výuky zaměřené na </a:t>
            </a:r>
            <a:r>
              <a:rPr lang="cs-CZ" sz="1300" b="1" i="0" u="none" strike="noStrike" cap="none">
                <a:solidFill>
                  <a:srgbClr val="404DDB"/>
                </a:solidFill>
                <a:latin typeface="Roboto"/>
                <a:ea typeface="Roboto"/>
                <a:cs typeface="Roboto"/>
                <a:sym typeface="Roboto"/>
              </a:rPr>
              <a:t>bezpečné prostředí pro učení</a:t>
            </a:r>
            <a:endParaRPr/>
          </a:p>
          <a:p>
            <a:pPr marL="228600" marR="0" lvl="0" indent="-228600" algn="l" rtl="0">
              <a:lnSpc>
                <a:spcPct val="100000"/>
              </a:lnSpc>
              <a:spcBef>
                <a:spcPts val="1200"/>
              </a:spcBef>
              <a:spcAft>
                <a:spcPts val="0"/>
              </a:spcAft>
              <a:buClr>
                <a:srgbClr val="404DDB"/>
              </a:buClr>
              <a:buSzPts val="1300"/>
              <a:buFont typeface="Roboto"/>
              <a:buAutoNum type="arabicPeriod" startAt="5"/>
            </a:pPr>
            <a:r>
              <a:rPr lang="cs-CZ" sz="1300" b="0" i="0" u="none" strike="noStrike" cap="none">
                <a:solidFill>
                  <a:srgbClr val="404DDB"/>
                </a:solidFill>
                <a:latin typeface="Roboto"/>
                <a:ea typeface="Roboto"/>
                <a:cs typeface="Roboto"/>
                <a:sym typeface="Roboto"/>
              </a:rPr>
              <a:t>Doporučená </a:t>
            </a:r>
            <a:r>
              <a:rPr lang="cs-CZ" sz="1300" b="1" i="0" u="none" strike="noStrike" cap="none">
                <a:solidFill>
                  <a:srgbClr val="404DDB"/>
                </a:solidFill>
                <a:latin typeface="Roboto"/>
                <a:ea typeface="Roboto"/>
                <a:cs typeface="Roboto"/>
                <a:sym typeface="Roboto"/>
              </a:rPr>
              <a:t>posloupnost výuky </a:t>
            </a:r>
            <a:r>
              <a:rPr lang="cs-CZ" sz="1300" b="0" i="0" u="none" strike="noStrike" cap="none">
                <a:solidFill>
                  <a:srgbClr val="404DDB"/>
                </a:solidFill>
                <a:latin typeface="Roboto"/>
                <a:ea typeface="Roboto"/>
                <a:cs typeface="Roboto"/>
                <a:sym typeface="Roboto"/>
              </a:rPr>
              <a:t>tematických oblastí v průběhu studia,</a:t>
            </a:r>
            <a:endParaRPr/>
          </a:p>
          <a:p>
            <a:pPr marL="228600" marR="0" lvl="0" indent="-228600" algn="l" rtl="0">
              <a:lnSpc>
                <a:spcPct val="100000"/>
              </a:lnSpc>
              <a:spcBef>
                <a:spcPts val="1200"/>
              </a:spcBef>
              <a:spcAft>
                <a:spcPts val="0"/>
              </a:spcAft>
              <a:buClr>
                <a:srgbClr val="404DDB"/>
              </a:buClr>
              <a:buSzPts val="1300"/>
              <a:buFont typeface="Roboto"/>
              <a:buAutoNum type="arabicPeriod" startAt="5"/>
            </a:pPr>
            <a:r>
              <a:rPr lang="cs-CZ" sz="1300" b="0" i="0" u="none" strike="noStrike" cap="none">
                <a:solidFill>
                  <a:srgbClr val="404DDB"/>
                </a:solidFill>
                <a:latin typeface="Roboto"/>
                <a:ea typeface="Roboto"/>
                <a:cs typeface="Roboto"/>
                <a:sym typeface="Roboto"/>
              </a:rPr>
              <a:t>Sdílení a </a:t>
            </a:r>
            <a:r>
              <a:rPr lang="cs-CZ" sz="1300" b="1" i="0" u="none" strike="noStrike" cap="none">
                <a:solidFill>
                  <a:srgbClr val="404DDB"/>
                </a:solidFill>
                <a:latin typeface="Roboto"/>
                <a:ea typeface="Roboto"/>
                <a:cs typeface="Roboto"/>
                <a:sym typeface="Roboto"/>
              </a:rPr>
              <a:t>přístupů a materiálů </a:t>
            </a:r>
            <a:r>
              <a:rPr lang="cs-CZ" sz="1300" b="0" i="0" u="none" strike="noStrike" cap="none">
                <a:solidFill>
                  <a:srgbClr val="404DDB"/>
                </a:solidFill>
                <a:latin typeface="Roboto"/>
                <a:ea typeface="Roboto"/>
                <a:cs typeface="Roboto"/>
                <a:sym typeface="Roboto"/>
              </a:rPr>
              <a:t>pro studenty a přenos dobré praxe,</a:t>
            </a:r>
            <a:endParaRPr/>
          </a:p>
          <a:p>
            <a:pPr marL="228600" marR="0" lvl="0" indent="-228600" algn="l" rtl="0">
              <a:lnSpc>
                <a:spcPct val="100000"/>
              </a:lnSpc>
              <a:spcBef>
                <a:spcPts val="1200"/>
              </a:spcBef>
              <a:spcAft>
                <a:spcPts val="0"/>
              </a:spcAft>
              <a:buClr>
                <a:srgbClr val="404DDB"/>
              </a:buClr>
              <a:buSzPts val="1300"/>
              <a:buFont typeface="Roboto"/>
              <a:buAutoNum type="arabicPeriod" startAt="5"/>
            </a:pPr>
            <a:r>
              <a:rPr lang="cs-CZ" sz="1300" b="0" i="0" u="none" strike="noStrike" cap="none">
                <a:solidFill>
                  <a:srgbClr val="404DDB"/>
                </a:solidFill>
                <a:latin typeface="Roboto"/>
                <a:ea typeface="Roboto"/>
                <a:cs typeface="Roboto"/>
                <a:sym typeface="Roboto"/>
              </a:rPr>
              <a:t>Návrhy společných výzkumných témat.</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44d61ca-6f2e-4137-a231-5dc448aa52ca">
      <Terms xmlns="http://schemas.microsoft.com/office/infopath/2007/PartnerControls"/>
    </lcf76f155ced4ddcb4097134ff3c332f>
    <TaxCatchAll xmlns="eea104b8-b67f-4c86-ad43-4bd82d2b644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1ECD648CB61774A9051AE4B4FB02CDB" ma:contentTypeVersion="16" ma:contentTypeDescription="Vytvoří nový dokument" ma:contentTypeScope="" ma:versionID="04568f8cb0f1379c6cfc657103c76711">
  <xsd:schema xmlns:xsd="http://www.w3.org/2001/XMLSchema" xmlns:xs="http://www.w3.org/2001/XMLSchema" xmlns:p="http://schemas.microsoft.com/office/2006/metadata/properties" xmlns:ns2="eea104b8-b67f-4c86-ad43-4bd82d2b644e" xmlns:ns3="a44d61ca-6f2e-4137-a231-5dc448aa52ca" targetNamespace="http://schemas.microsoft.com/office/2006/metadata/properties" ma:root="true" ma:fieldsID="c66f5ca793c59eb2bae25ac6a11cebaa" ns2:_="" ns3:_="">
    <xsd:import namespace="eea104b8-b67f-4c86-ad43-4bd82d2b644e"/>
    <xsd:import namespace="a44d61ca-6f2e-4137-a231-5dc448aa52c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104b8-b67f-4c86-ad43-4bd82d2b644e" elementFormDefault="qualified">
    <xsd:import namespace="http://schemas.microsoft.com/office/2006/documentManagement/types"/>
    <xsd:import namespace="http://schemas.microsoft.com/office/infopath/2007/PartnerControls"/>
    <xsd:element name="SharedWithUsers" ma:index="8"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dílené s podrobnostmi" ma:internalName="SharedWithDetails" ma:readOnly="true">
      <xsd:simpleType>
        <xsd:restriction base="dms:Note">
          <xsd:maxLength value="255"/>
        </xsd:restriction>
      </xsd:simpleType>
    </xsd:element>
    <xsd:element name="TaxCatchAll" ma:index="16" nillable="true" ma:displayName="Taxonomy Catch All Column" ma:hidden="true" ma:list="{0198f69c-c408-4505-9c55-af72bfafc36d}" ma:internalName="TaxCatchAll" ma:showField="CatchAllData" ma:web="eea104b8-b67f-4c86-ad43-4bd82d2b64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44d61ca-6f2e-4137-a231-5dc448aa52c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Značky obrázků" ma:readOnly="false" ma:fieldId="{5cf76f15-5ced-4ddc-b409-7134ff3c332f}" ma:taxonomyMulti="true" ma:sspId="12cf72de-9443-4040-88a4-51cef0f4d82f"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B12367-E0BC-400D-8F1D-E566F6041975}">
  <ds:schemaRefs>
    <ds:schemaRef ds:uri="http://schemas.microsoft.com/office/2006/metadata/properties"/>
    <ds:schemaRef ds:uri="http://schemas.microsoft.com/office/infopath/2007/PartnerControls"/>
    <ds:schemaRef ds:uri="a44d61ca-6f2e-4137-a231-5dc448aa52ca"/>
    <ds:schemaRef ds:uri="eea104b8-b67f-4c86-ad43-4bd82d2b644e"/>
  </ds:schemaRefs>
</ds:datastoreItem>
</file>

<file path=customXml/itemProps2.xml><?xml version="1.0" encoding="utf-8"?>
<ds:datastoreItem xmlns:ds="http://schemas.openxmlformats.org/officeDocument/2006/customXml" ds:itemID="{0A61A8CD-AFDA-415F-8DE0-F2656C1CEDCC}">
  <ds:schemaRefs>
    <ds:schemaRef ds:uri="http://schemas.microsoft.com/sharepoint/v3/contenttype/forms"/>
  </ds:schemaRefs>
</ds:datastoreItem>
</file>

<file path=customXml/itemProps3.xml><?xml version="1.0" encoding="utf-8"?>
<ds:datastoreItem xmlns:ds="http://schemas.openxmlformats.org/officeDocument/2006/customXml" ds:itemID="{9C34C1DF-2AFE-4240-A89A-D976E769FA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104b8-b67f-4c86-ad43-4bd82d2b644e"/>
    <ds:schemaRef ds:uri="a44d61ca-6f2e-4137-a231-5dc448aa52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Předvádění na obrazovce (16:9)</PresentationFormat>
  <Slides>18</Slides>
  <Notes>18</Notes>
  <HiddenSlides>0</HiddenSlides>
  <ScaleCrop>false</ScaleCrop>
  <HeadingPairs>
    <vt:vector size="4" baseType="variant">
      <vt:variant>
        <vt:lpstr>Motiv</vt:lpstr>
      </vt:variant>
      <vt:variant>
        <vt:i4>1</vt:i4>
      </vt:variant>
      <vt:variant>
        <vt:lpstr>Nadpisy snímků</vt:lpstr>
      </vt:variant>
      <vt:variant>
        <vt:i4>18</vt:i4>
      </vt:variant>
    </vt:vector>
  </HeadingPairs>
  <TitlesOfParts>
    <vt:vector size="19" baseType="lpstr">
      <vt:lpstr>Simple Light</vt:lpstr>
      <vt:lpstr>Prezentace aplikace PowerPoint</vt:lpstr>
      <vt:lpstr>SOFA support of Children’s Mental Health in Schools</vt:lpstr>
      <vt:lpstr>Prezentace aplikace PowerPoint</vt:lpstr>
      <vt:lpstr>Participating Faculties and Organizations</vt:lpstr>
      <vt:lpstr>Mission of the Working Group</vt:lpstr>
      <vt:lpstr>Goal of the Working Group</vt:lpstr>
      <vt:lpstr>Activities of the Working Group</vt:lpstr>
      <vt:lpstr>Sequential steps (1/2):</vt:lpstr>
      <vt:lpstr>Sequential steps (2/2):</vt:lpstr>
      <vt:lpstr>Review of Existing EB Approaches adapted in the Czech Republic</vt:lpstr>
      <vt:lpstr>Criteria for Assessing Approaches</vt:lpstr>
      <vt:lpstr>Current Situation –  Areas for Growth</vt:lpstr>
      <vt:lpstr>Key Thematic Areas</vt:lpstr>
      <vt:lpstr>Modeling a Safe Environment</vt:lpstr>
      <vt:lpstr>Teaching the Thematic Areas</vt:lpstr>
      <vt:lpstr>Sharing Approaches and Materials</vt:lpstr>
      <vt:lpstr>Future of the Working Group</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Anna Kubíčková</dc:creator>
  <cp:revision>1</cp:revision>
  <dcterms:created xsi:type="dcterms:W3CDTF">2024-11-08T08:35:20Z</dcterms:created>
  <dcterms:modified xsi:type="dcterms:W3CDTF">2025-04-28T02:57:10Z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0x01010051ECD648CB61774A9051AE4B4FB02CDB</vt:lpwstr>
  </property>
  <property fmtid="{D5CDD505-2E9C-101B-9397-08002B2CF9AE}" pid="3" name="Order">
    <vt:r8>2800500</vt:r8>
  </property>
  <property fmtid="{D5CDD505-2E9C-101B-9397-08002B2CF9AE}" pid="4" name="_activity">
    <vt:lpwstr>{"FileActivityType":"9","FileActivityTimeStamp":"2023-01-31T12:56:07.590Z","FileActivityUsersOnPage":[{"DisplayName":"Eva Kubíčková","Id":"eva.kubickova@so-fa.cz"}],"FileActivityNavigationId":null}</vt:lpwstr>
  </property>
  <property fmtid="{D5CDD505-2E9C-101B-9397-08002B2CF9AE}" pid="5" name="_ExtendedDescription">
    <vt:lpwstr/>
  </property>
  <property fmtid="{D5CDD505-2E9C-101B-9397-08002B2CF9AE}" pid="6" name="TriggerFlowInfo">
    <vt:lpwstr/>
  </property>
  <property fmtid="{D5CDD505-2E9C-101B-9397-08002B2CF9AE}" pid="7" name="ComplianceAssetId">
    <vt:lpwstr/>
  </property>
  <property fmtid="{D5CDD505-2E9C-101B-9397-08002B2CF9AE}" pid="8" name="MediaServiceImageTags">
    <vt:lpwstr/>
  </property>
</Properties>
</file>