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191" autoAdjust="0"/>
  </p:normalViewPr>
  <p:slideViewPr>
    <p:cSldViewPr snapToGrid="0">
      <p:cViewPr varScale="1">
        <p:scale>
          <a:sx n="52" d="100"/>
          <a:sy n="52" d="100"/>
        </p:scale>
        <p:origin x="12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E2CF5-52E7-4FE4-868B-CAF778A0E1BF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93D89-8442-4F29-BDB2-84E1EF20EE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98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7820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P-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Ps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modul pracuje s řadou přístupů, jako je např. Nenásilná komunikace, poradní kruhy, SEL, restorativní spravedlnost a další. V závislosti na daném oboru jsou nabízeny předměty, které nabízí dále např. aplikovanou behaviorální analýzu, aplikované drama... Ty jsou integrovány do výuky studentů učitelství i dalších oborů. Můžete vidět nejvíce využívané přístupy, které se na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PdF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odehrávají v rámci předmětů P, PV a V. v různých formách a hodinové dotaci (2/týden/14 dni, či blokově).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082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Studenti oceňují rozmanitost metod i jejich praktickou aplikaci. Jelikož z výzkumů vyplývá, že mnozí studenti se necítí dostatečně připraveni na řízení chování žáků. Je třeba systematicky ukazovat studentům různé způsoby, jak efektivně reagovat na chování žáků a jaký vliv mohou mít tyto komunikační praktiky na žáky. Do budoucna vidíme příležitost ve sjednocení obsahu předmětů do uceleného systému, ačkoliv se především na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bc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stupni konkrétní přístupy provazují s praxí, chtělo by posílit a to výrazně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mgr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stupeň. Dále se orientovat se na evidence-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based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(V oblasti náročného chování chybí experimentální důkazy pro jednotlivé techniky). A stavět na různých scénářích osnov výuky BP. </a:t>
            </a:r>
            <a:r>
              <a:rPr lang="en-US" b="0" i="0" dirty="0"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effectLst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329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Soustředíme se na vytvoření systematického přístupu k práci s bezpečným prostředí ve třídách. Přístupy k řízení třídy rozdělujeme do tří perspektiv: Proaktivní strategie – zaměřené na prevenci problémového chování (např. SEL), Systémové strategie – zahrnující podporu celé školy (např. PBIS), Responzivní strategie – zaměřené na komunikaci a řešení konfliktů (např. NVC).</a:t>
            </a:r>
            <a:r>
              <a:rPr lang="en-US" b="0" i="0" dirty="0"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effectLst/>
            </a:endParaRPr>
          </a:p>
          <a:p>
            <a:pPr algn="l" rtl="0" fontAlgn="base">
              <a:buNone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 jaře 2025 budeme revidovat pilotovat obsah semináře, který integruje všechny tři perspektivy (proaktivní, responzivní a systémová) a vytváříme předmět, který bude se hlouběji zabývat těmito přístupy, soustředit se na prevenci a řešení náročného chování ve třídě. Důraz bude kladen na: Komunikační dovednosti, Prevenci rizikového chování a podporu třídního klima. Studenti systematicky prozkoumají přístupy k řízení chování.</a:t>
            </a:r>
            <a:r>
              <a:rPr lang="en-US" b="0" i="0" dirty="0"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effectLst/>
            </a:endParaRPr>
          </a:p>
          <a:p>
            <a:pPr algn="l" rtl="0" fontAlgn="base"/>
            <a:endParaRPr lang="en-US" b="0" i="0" dirty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961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Play"/>
              </a:rPr>
              <a:t>Pro rozvoj klíčových kompetencí a podporu duševního zdraví budoucích pomáhajících profesionálů je nezbytné propojit teorii s praxí a zaměřit se na osobnostní rozvoj.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6973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970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2072"/>
              </a:lnSpc>
              <a:buFont typeface="Arial" panose="020B0604020202020204" pitchFamily="34" charset="0"/>
              <a:buNone/>
            </a:pPr>
            <a:r>
              <a:rPr lang="cs-CZ" sz="1800" b="1" i="0" u="none" strike="noStrike" dirty="0">
                <a:solidFill>
                  <a:srgbClr val="FFFFFF"/>
                </a:solidFill>
                <a:effectLst/>
                <a:latin typeface="Play"/>
              </a:rPr>
              <a:t>Hlavní aktivity na </a:t>
            </a:r>
            <a:r>
              <a:rPr lang="cs-CZ" sz="1800" b="1" i="0" u="none" strike="noStrike" dirty="0" err="1">
                <a:solidFill>
                  <a:srgbClr val="FFFFFF"/>
                </a:solidFill>
                <a:effectLst/>
                <a:latin typeface="Play"/>
              </a:rPr>
              <a:t>PdF</a:t>
            </a:r>
            <a:r>
              <a:rPr lang="cs-CZ" sz="1800" b="1" i="0" u="none" strike="noStrike" dirty="0">
                <a:solidFill>
                  <a:srgbClr val="FFFFFF"/>
                </a:solidFill>
                <a:effectLst/>
                <a:latin typeface="Play"/>
              </a:rPr>
              <a:t> MU</a:t>
            </a:r>
            <a:endParaRPr lang="cs-CZ" dirty="0"/>
          </a:p>
          <a:p>
            <a:pPr algn="l" rtl="0" fontAlgn="base">
              <a:lnSpc>
                <a:spcPts val="2072"/>
              </a:lnSpc>
              <a:buFont typeface="Arial" panose="020B0604020202020204" pitchFamily="34" charset="0"/>
              <a:buNone/>
            </a:pPr>
            <a:r>
              <a:rPr lang="cs-CZ" dirty="0"/>
              <a:t>Proměna kultury fakulty: </a:t>
            </a:r>
          </a:p>
          <a:p>
            <a:pPr algn="l" rtl="0" fontAlgn="base">
              <a:lnSpc>
                <a:spcPts val="2072"/>
              </a:lnSpc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Školení, sdílení odborníků</a:t>
            </a:r>
            <a:r>
              <a:rPr lang="en-US" sz="1800" b="0" i="0" dirty="0"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ts val="2072"/>
              </a:lnSpc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Vedení prací a osobní příklad</a:t>
            </a:r>
            <a:r>
              <a:rPr lang="en-US" sz="1800" b="0" i="0" dirty="0"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ts val="2072"/>
              </a:lnSpc>
              <a:buFont typeface="Arial" panose="020B0604020202020204" pitchFamily="34" charset="0"/>
              <a:buChar char="•"/>
            </a:pP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Sympozia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konference</a:t>
            </a:r>
            <a:r>
              <a:rPr lang="en-US" sz="1800" b="0" i="0" dirty="0"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ts val="2072"/>
              </a:lnSpc>
              <a:buFont typeface="Arial" panose="020B0604020202020204" pitchFamily="34" charset="0"/>
              <a:buChar char="•"/>
            </a:pP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Festivaly</a:t>
            </a:r>
            <a:r>
              <a:rPr lang="en-US" sz="1800" b="0" i="0" dirty="0"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ts val="2072"/>
              </a:lnSpc>
              <a:buFont typeface="Arial" panose="020B0604020202020204" pitchFamily="34" charset="0"/>
              <a:buChar char="•"/>
            </a:pP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Projekty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studentů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...</a:t>
            </a:r>
            <a:r>
              <a:rPr lang="en-US" sz="1800" b="0" i="0" dirty="0"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342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1" i="0" u="none" strike="noStrike" dirty="0">
                <a:solidFill>
                  <a:srgbClr val="FFFFFF"/>
                </a:solidFill>
                <a:effectLst/>
                <a:latin typeface="Play"/>
              </a:rPr>
              <a:t>Hlavní aktivity na </a:t>
            </a:r>
            <a:r>
              <a:rPr lang="cs-CZ" sz="1800" b="1" i="0" u="none" strike="noStrike" dirty="0" err="1">
                <a:solidFill>
                  <a:srgbClr val="FFFFFF"/>
                </a:solidFill>
                <a:effectLst/>
                <a:latin typeface="Play"/>
              </a:rPr>
              <a:t>PdF</a:t>
            </a:r>
            <a:r>
              <a:rPr lang="cs-CZ" sz="1800" b="1" i="0" u="none" strike="noStrike" dirty="0">
                <a:solidFill>
                  <a:srgbClr val="FFFFFF"/>
                </a:solidFill>
                <a:effectLst/>
                <a:latin typeface="Play"/>
              </a:rPr>
              <a:t> MU</a:t>
            </a:r>
            <a:endParaRPr lang="cs-CZ" dirty="0"/>
          </a:p>
          <a:p>
            <a:r>
              <a:rPr lang="cs-CZ" dirty="0"/>
              <a:t>Výzkumy: </a:t>
            </a:r>
          </a:p>
          <a:p>
            <a:pPr algn="l" rtl="0" fontAlgn="base">
              <a:lnSpc>
                <a:spcPts val="2072"/>
              </a:lnSpc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VR a AI při řešení náročného chování (EDUSTORIES)</a:t>
            </a:r>
            <a:r>
              <a:rPr lang="en-US" sz="1800" b="0" i="0" dirty="0"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ts val="2072"/>
              </a:lnSpc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Program sociálně emočního učení (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ProSocEmu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  <a:r>
              <a:rPr lang="cs-CZ" sz="1800" b="0" i="0" dirty="0">
                <a:effectLst/>
                <a:latin typeface="Arial" panose="020B0604020202020204" pitchFamily="34" charset="0"/>
              </a:rPr>
              <a:t>​</a:t>
            </a:r>
            <a:endParaRPr lang="cs-CZ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ts val="2072"/>
              </a:lnSpc>
              <a:buFont typeface="Arial" panose="020B0604020202020204" pitchFamily="34" charset="0"/>
              <a:buChar char="•"/>
            </a:pP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Youth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workers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threat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vicarious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trauma in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professional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field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An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Integrative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self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-care (KA2), ...</a:t>
            </a:r>
            <a:endParaRPr lang="en-US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877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1" i="0" u="none" strike="noStrike" dirty="0">
                <a:solidFill>
                  <a:srgbClr val="FFFFFF"/>
                </a:solidFill>
                <a:effectLst/>
                <a:latin typeface="Play"/>
              </a:rPr>
              <a:t>Hlavní aktivity na </a:t>
            </a:r>
            <a:r>
              <a:rPr lang="cs-CZ" sz="1800" b="1" i="0" u="none" strike="noStrike" dirty="0" err="1">
                <a:solidFill>
                  <a:srgbClr val="FFFFFF"/>
                </a:solidFill>
                <a:effectLst/>
                <a:latin typeface="Play"/>
              </a:rPr>
              <a:t>PdF</a:t>
            </a:r>
            <a:r>
              <a:rPr lang="cs-CZ" sz="1800" b="1" i="0" u="none" strike="noStrike" dirty="0">
                <a:solidFill>
                  <a:srgbClr val="FFFFFF"/>
                </a:solidFill>
                <a:effectLst/>
                <a:latin typeface="Play"/>
              </a:rPr>
              <a:t> MU - </a:t>
            </a:r>
            <a:r>
              <a:rPr lang="cs-CZ" dirty="0"/>
              <a:t>Výuka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9255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cs-CZ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Edustories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je projekt zaměřený na podporu studentů a studentek učitelství i začínajících učitelů a učitelek při zvládání náročného chování žáků ve třídě.</a:t>
            </a:r>
            <a:r>
              <a:rPr lang="en-US" b="0" i="0" dirty="0"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effectLst/>
            </a:endParaRPr>
          </a:p>
          <a:p>
            <a:pPr algn="l" rtl="0" fontAlgn="base"/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Cílem je posílit jejich profesní kompetence a sebevědomí prostřednictvím analýzy reálných situací, hledání řešení a reflexe s oporou v teorii. Projekt přispívá k větší jistotě při řešení kázeňských problémů a podporuje pozitivní klima ve třídě.</a:t>
            </a:r>
            <a:endParaRPr lang="en-US" b="0" i="0" dirty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1974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02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Tyto otázky nás zavádějí k zásadnímu tématu, které, jak věřím, rezonuje s každým z nás, kdo se zabývá duševním zdravím a vzděláváním. Dnes bychom se s vámi chtěli podělit o pohled na 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význam (??evidence-</a:t>
            </a:r>
            <a:r>
              <a:rPr lang="cs-CZ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based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přístupu ve vzdělávání budoucích učitelů a sociálních pedagogů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a to i s ohledem na mou zkušenost z pedagogické fakulty. V kontextu neustálých proměn a rostoucích nároků na pomáhající profese je klíčové, abychom se zaměřili na postupy, které prokazatelně fungují a připraví naše absolventy nejen teoreticky, ale i prakticky a osobně na náročnou a zároveň nesmírně důležitou práci, kterou budou vykonávat. - Vzdělávání budoucích učitelů a sociálních pedagogů by se mělo více zaměřit na jejich praktické dovednosti pro náročné situace, duševní pohodu a na to, jak tyto věci efektivně učit i své budoucí žáky, a to vše by mělo být pevnou součástí jejich studia.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009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1" i="0" u="none" strike="noStrike" dirty="0">
                <a:solidFill>
                  <a:srgbClr val="FFFFFF"/>
                </a:solidFill>
                <a:effectLst/>
                <a:latin typeface="Play"/>
              </a:rPr>
              <a:t>Příprava studujících v daných tématech: </a:t>
            </a:r>
          </a:p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Přemýšlíme o cestách, aby pedagogové nejen znali postupy pro řízení chování, ale také byli schopni vytvářet bezpečné prostředí pro žáky, ale i pro sebe. A k tomu máme například dlouhodobě existující předměty. SEPP, který je pro budoucí učitele a OP pro sociální pedagogy a další pomáhající profese. Oba předměty staví na zkušenosti, která je reflektována a následná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metareflexe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vede k teoretickému ukotvení tématu. V obou předmětech je přítomna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sebezkušenost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 didaktická rovina v různé míře a uchopení a v propojení s dalšími předměty.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3D89-8442-4F29-BDB2-84E1EF20EE2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8916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8CBE97-D349-FCA6-F241-2700F33B5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E25D922-D8D0-DA68-8C79-6C77172CC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C93EF8-7F14-8E1B-C069-691E51F2A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E8FDCB-001A-1435-F2B3-6818D1631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1B9B9B-B93B-F51F-3680-2A5C668B8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5831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A98F93-F256-9B1A-8A6D-300787A8A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79B88BF-C395-DB51-9831-ABD2986E1D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C53534-7EAB-F091-83DD-B1ED5C15F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6565B0-CAF2-11DF-4999-B45562D08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F8A18B-F02F-114B-C886-FCBDE598D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2996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05DE531-86F0-DAC1-20C0-20D488B229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962B53F-BDFE-47E7-2C88-1C28D83BC5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E642D8-BEE7-63BF-36AE-49947BA85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EDD532-7BAC-2D72-D5EF-8BF380015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ACFA28-BFDD-1297-CEBF-261568D36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316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E61B8C-459C-CACF-911D-8CBA28CFF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F4CBEF-0557-4C77-CC90-C600B7FBA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A750AF-0C52-C267-3878-2EA318BC9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7E9E74-F181-BDCA-3D4C-720708389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98D952-2A6F-3440-FC95-899462B8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5066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B7AF46-BF9F-4E42-F23B-B110888CB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7CA18-5C6D-0A95-0085-7174D6C83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CC6604C-088A-4697-F43A-BC4EFC3D4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E2E6B1-E748-21DC-8CCC-74C4BAFA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4747E6-A8E8-74A9-4015-68E6FF7CD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3011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9A6DDB-AA3E-8672-5C5C-3661A8F5A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42F3A3-7FCA-F6A3-DFB2-0509AB7AD9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EE28215-ED81-55A0-BD55-03154FD8E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0012D5E-4284-A9C5-278C-681E66AF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174ADF-2333-523F-3440-FB8229DC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9EDE8B6-1EF6-614B-8521-FC77BBC53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1161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B832A-FF43-6441-514F-937092F7B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00C49C2-379A-53FD-421F-D1A2CFD40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0338F2E-7E2A-2D1F-98B0-EF1EF0754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E1487BE-9C7C-0EB8-0C4F-033D54C1C1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0B2D081-47A4-F06C-C54E-3D974F2999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581A954-CC01-0270-501E-24E2ED8A4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934C85B-B8F1-6900-89D8-FE64A7D38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8F4745-8A44-7132-D7C8-58D3A1BBB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1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43431E-ABEF-107D-8FE1-51C5409A0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FB5D746-0526-05F6-A44B-5918CDCEE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83C70EA-23EB-E23F-F6FC-85802CC74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12E941-C767-DF17-6ADD-70B31B482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050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54C9A9E-91CA-A6B5-B214-0C47DCBDC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F7EFA71-D779-9676-FD43-7CEAFEF51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0989869-C7FD-6789-B8E0-AA3A28918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461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C6DB53-4960-AFDC-D83B-AD2006525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6C663B-26B7-0803-B843-7492650B1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2A257DE-0FC6-EA1E-E533-D98061751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4269D35-AEA2-BAFC-590D-D15C90E75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9D9B7B8-5655-F7D1-4ED2-0FAC71D9B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D8246C9-CD48-DE30-CC4E-FCD286860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907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7682F0-E95A-FE06-60CD-0F3EFE6EA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BD74790-4564-AF69-614D-93853B2C51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E064E6D-BC65-A86D-7668-F511E78DE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C0EDCC9-DABA-1553-000B-9F75AE4C5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96F76F-C4C0-9432-34B2-E6A53E281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94D3DB7-70C5-618C-A0CD-FB00890B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56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C1F1BA9-63E5-526B-0362-9C96B99F3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72BF1C3-5F73-D1AF-E840-6D7892D8F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0E91D0-4CEC-0A95-4D13-40E48D6D6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BD0F68-F202-47A8-8AD3-607D6E7BE441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7069C1-6BD5-A7F8-66B7-F3AFB3F5BA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673372-7E07-9837-B1E1-5A12D79B8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758445-A17E-4B4F-9EF1-9BF38550C0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388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3D0BE4-8BEF-194A-7D67-368BC2A64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29" y="1317171"/>
            <a:ext cx="11190514" cy="1409020"/>
          </a:xfrm>
        </p:spPr>
        <p:txBody>
          <a:bodyPr>
            <a:normAutofit/>
          </a:bodyPr>
          <a:lstStyle/>
          <a:p>
            <a:r>
              <a:rPr lang="cs-CZ" sz="4000"/>
              <a:t>Význam Evidence-based přístupů ve​</a:t>
            </a:r>
            <a:br>
              <a:rPr lang="cs-CZ" sz="4000"/>
            </a:br>
            <a:r>
              <a:rPr lang="cs-CZ" sz="4000"/>
              <a:t>vzdělávání budoucích učitelů a sociálních pedagogů​</a:t>
            </a:r>
            <a:endParaRPr lang="cs-CZ" sz="4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1EF550D-2548-65BB-8755-09D5F5E58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85067"/>
            <a:ext cx="9144000" cy="1655762"/>
          </a:xfrm>
        </p:spPr>
        <p:txBody>
          <a:bodyPr>
            <a:noAutofit/>
          </a:bodyPr>
          <a:lstStyle/>
          <a:p>
            <a:r>
              <a:rPr lang="cs-CZ" sz="2800"/>
              <a:t>Mgr.  Lenka Ďulíková, Ph.D.​</a:t>
            </a:r>
          </a:p>
          <a:p>
            <a:r>
              <a:rPr lang="cs-CZ" sz="2800"/>
              <a:t>Katedra pedagogiky​</a:t>
            </a:r>
          </a:p>
          <a:p>
            <a:endParaRPr lang="cs-CZ" sz="1000"/>
          </a:p>
          <a:p>
            <a:r>
              <a:rPr lang="cs-CZ" sz="2800"/>
              <a:t>Mgr. et Mgr. Martina Kurowski, Ph.D.​</a:t>
            </a:r>
          </a:p>
          <a:p>
            <a:r>
              <a:rPr lang="cs-CZ" sz="2800"/>
              <a:t>Katedra sociální pedagogiky​</a:t>
            </a:r>
            <a:endParaRPr lang="cs-CZ" sz="2800" dirty="0"/>
          </a:p>
        </p:txBody>
      </p:sp>
      <p:pic>
        <p:nvPicPr>
          <p:cNvPr id="5" name="Obrázek 4" descr="Obsah obrázku Písmo, snímek obrazovky, hodiny, design&#10;&#10;Obsah vygenerovaný umělou inteligencí může být nesprávný.">
            <a:extLst>
              <a:ext uri="{FF2B5EF4-FFF2-40B4-BE49-F238E27FC236}">
                <a16:creationId xmlns:a16="http://schemas.microsoft.com/office/drawing/2014/main" id="{BCD41D63-2DE3-C2FE-FFAF-834FFDA713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38" y="5782962"/>
            <a:ext cx="2294920" cy="91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34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7B047D-F8B1-CFC4-867A-806EAADA8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8804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Jaké jsou </a:t>
            </a:r>
            <a:r>
              <a:rPr lang="cs-CZ" b="1" dirty="0"/>
              <a:t>klíčové kompetence </a:t>
            </a:r>
            <a:r>
              <a:rPr lang="cs-CZ" dirty="0"/>
              <a:t>budoucích pomáhajících profesionálů pro zvládání náročných situací a péči o duševní zdraví (vlastní i žáků) a jak je rozvíjíme?​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 </a:t>
            </a:r>
            <a:r>
              <a:rPr lang="cs-CZ" b="1" dirty="0"/>
              <a:t>integrujeme teorii s praktickým nácvikem </a:t>
            </a:r>
            <a:r>
              <a:rPr lang="cs-CZ" dirty="0"/>
              <a:t>strategií pro podporu duševního zdraví a vytváření bezpečného učebního prostředí? ​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 můžeme podpořit, aby se osobnostní připravenost a péče o duševní zdraví staly nedílnou součástí </a:t>
            </a:r>
            <a:r>
              <a:rPr lang="cs-CZ" b="1" dirty="0"/>
              <a:t>profesní identity</a:t>
            </a:r>
            <a:r>
              <a:rPr lang="cs-CZ" dirty="0"/>
              <a:t>? ​</a:t>
            </a:r>
          </a:p>
          <a:p>
            <a:pPr marL="0" indent="0">
              <a:buNone/>
            </a:pPr>
            <a:r>
              <a:rPr lang="cs-CZ" dirty="0"/>
              <a:t>​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292B6B64-9A27-3E7C-723E-7895106BB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676532"/>
              </p:ext>
            </p:extLst>
          </p:nvPr>
        </p:nvGraphicFramePr>
        <p:xfrm>
          <a:off x="838200" y="6380398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278126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921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6B1A66-124F-1ED6-5D93-3AA2A6771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6408" y="5073982"/>
            <a:ext cx="10159314" cy="1004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600" dirty="0"/>
              <a:t>Potřeba připravených pedagogů nejen ve smyslu znalostí, ale osobnostní připravenosti </a:t>
            </a:r>
            <a:r>
              <a:rPr lang="cs-CZ" sz="2200" dirty="0"/>
              <a:t>(</a:t>
            </a:r>
            <a:r>
              <a:rPr lang="cs-CZ" sz="2200" dirty="0" err="1"/>
              <a:t>Schonert</a:t>
            </a:r>
            <a:r>
              <a:rPr lang="cs-CZ" sz="2200" dirty="0"/>
              <a:t>-Reichl, 2017)​</a:t>
            </a:r>
          </a:p>
        </p:txBody>
      </p:sp>
      <p:sp>
        <p:nvSpPr>
          <p:cNvPr id="4" name="Google Shape;196;p22">
            <a:extLst>
              <a:ext uri="{FF2B5EF4-FFF2-40B4-BE49-F238E27FC236}">
                <a16:creationId xmlns:a16="http://schemas.microsoft.com/office/drawing/2014/main" id="{5632711B-F19D-D7B3-DA46-3A6CD6EECFCB}"/>
              </a:ext>
            </a:extLst>
          </p:cNvPr>
          <p:cNvSpPr/>
          <p:nvPr/>
        </p:nvSpPr>
        <p:spPr>
          <a:xfrm>
            <a:off x="1381215" y="320401"/>
            <a:ext cx="4724400" cy="4560029"/>
          </a:xfrm>
          <a:prstGeom prst="ellipse">
            <a:avLst/>
          </a:prstGeom>
          <a:solidFill>
            <a:srgbClr val="43AFE2">
              <a:alpha val="3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99;p22">
            <a:extLst>
              <a:ext uri="{FF2B5EF4-FFF2-40B4-BE49-F238E27FC236}">
                <a16:creationId xmlns:a16="http://schemas.microsoft.com/office/drawing/2014/main" id="{957E45E2-A44C-E1A8-6E02-21BABE3B933E}"/>
              </a:ext>
            </a:extLst>
          </p:cNvPr>
          <p:cNvSpPr txBox="1"/>
          <p:nvPr/>
        </p:nvSpPr>
        <p:spPr>
          <a:xfrm>
            <a:off x="1853514" y="1265699"/>
            <a:ext cx="3779803" cy="250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ctr">
              <a:spcBef>
                <a:spcPts val="1000"/>
              </a:spcBef>
              <a:buClr>
                <a:schemeClr val="dk1"/>
              </a:buClr>
              <a:buSzPts val="720"/>
            </a:pPr>
            <a:r>
              <a:rPr lang="cs-CZ" sz="2400" b="0" i="0" u="none" strike="noStrike" cap="none" dirty="0">
                <a:solidFill>
                  <a:schemeClr val="dk1"/>
                </a:solidFill>
                <a:ea typeface="Play"/>
                <a:cs typeface="Play"/>
                <a:sym typeface="Play"/>
              </a:rPr>
              <a:t>Jak navodit </a:t>
            </a:r>
            <a:r>
              <a:rPr lang="cs-CZ" sz="2400" dirty="0">
                <a:solidFill>
                  <a:schemeClr val="dk1"/>
                </a:solidFill>
                <a:ea typeface="Play"/>
                <a:cs typeface="Play"/>
                <a:sym typeface="Play"/>
              </a:rPr>
              <a:t>v</a:t>
            </a:r>
            <a:r>
              <a:rPr lang="cs-CZ" sz="2400" b="0" i="0" u="none" strike="noStrike" cap="none" dirty="0">
                <a:solidFill>
                  <a:schemeClr val="dk1"/>
                </a:solidFill>
                <a:ea typeface="Play"/>
                <a:cs typeface="Play"/>
                <a:sym typeface="Play"/>
              </a:rPr>
              <a:t> </a:t>
            </a:r>
            <a:r>
              <a:rPr lang="cs-CZ" sz="2400" b="1" i="0" u="none" strike="noStrike" cap="none" dirty="0">
                <a:solidFill>
                  <a:schemeClr val="dk1"/>
                </a:solidFill>
                <a:ea typeface="Play"/>
                <a:cs typeface="Play"/>
                <a:sym typeface="Play"/>
              </a:rPr>
              <a:t>žákovské skupině</a:t>
            </a:r>
            <a:r>
              <a:rPr lang="cs-CZ" sz="2400" b="0" i="0" u="none" strike="noStrike" cap="none" dirty="0">
                <a:solidFill>
                  <a:schemeClr val="dk1"/>
                </a:solidFill>
                <a:ea typeface="Play"/>
                <a:cs typeface="Play"/>
                <a:sym typeface="Play"/>
              </a:rPr>
              <a:t>?</a:t>
            </a:r>
            <a:endParaRPr lang="cs-CZ" sz="2400" b="0" i="0" u="none" strike="noStrike" cap="none" dirty="0">
              <a:solidFill>
                <a:schemeClr val="dk1"/>
              </a:solidFill>
              <a:ea typeface="Play"/>
              <a:cs typeface="Play"/>
            </a:endParaRPr>
          </a:p>
          <a:p>
            <a:pPr marL="114300" algn="ctr">
              <a:spcBef>
                <a:spcPts val="1000"/>
              </a:spcBef>
              <a:buSzPts val="720"/>
            </a:pPr>
            <a:endParaRPr lang="cs-CZ" sz="2400" dirty="0">
              <a:solidFill>
                <a:schemeClr val="dk1"/>
              </a:solidFill>
              <a:ea typeface="Play"/>
              <a:cs typeface="Play"/>
              <a:sym typeface="Play"/>
            </a:endParaRPr>
          </a:p>
          <a:p>
            <a:pPr marL="114300" algn="ctr">
              <a:spcBef>
                <a:spcPts val="1000"/>
              </a:spcBef>
              <a:buClr>
                <a:schemeClr val="dk1"/>
              </a:buClr>
              <a:buSzPts val="720"/>
            </a:pPr>
            <a:r>
              <a:rPr lang="cs-CZ" sz="2000" b="0" i="0" u="none" strike="noStrike" cap="none" dirty="0">
                <a:solidFill>
                  <a:schemeClr val="dk1"/>
                </a:solidFill>
                <a:ea typeface="Play"/>
                <a:cs typeface="Play"/>
                <a:sym typeface="Play"/>
              </a:rPr>
              <a:t>(Metody respektující výchovy, Partnerská a respektující výchova</a:t>
            </a:r>
            <a:r>
              <a:rPr lang="cs-CZ" sz="2000" dirty="0">
                <a:solidFill>
                  <a:schemeClr val="dk1"/>
                </a:solidFill>
                <a:ea typeface="Play"/>
                <a:cs typeface="Play"/>
                <a:sym typeface="Play"/>
              </a:rPr>
              <a:t>, …)</a:t>
            </a:r>
            <a:endParaRPr sz="2000" b="0" i="0" u="none" strike="noStrike" cap="none" dirty="0">
              <a:solidFill>
                <a:schemeClr val="dk1"/>
              </a:solidFill>
              <a:ea typeface="Play"/>
              <a:cs typeface="Play"/>
            </a:endParaRPr>
          </a:p>
        </p:txBody>
      </p:sp>
      <p:sp>
        <p:nvSpPr>
          <p:cNvPr id="7" name="Google Shape;197;p22">
            <a:extLst>
              <a:ext uri="{FF2B5EF4-FFF2-40B4-BE49-F238E27FC236}">
                <a16:creationId xmlns:a16="http://schemas.microsoft.com/office/drawing/2014/main" id="{AEA7696C-4B98-899A-C3BC-018384EA0600}"/>
              </a:ext>
            </a:extLst>
          </p:cNvPr>
          <p:cNvSpPr/>
          <p:nvPr/>
        </p:nvSpPr>
        <p:spPr>
          <a:xfrm>
            <a:off x="5755350" y="320402"/>
            <a:ext cx="4724400" cy="456002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5098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D9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98;p22">
            <a:extLst>
              <a:ext uri="{FF2B5EF4-FFF2-40B4-BE49-F238E27FC236}">
                <a16:creationId xmlns:a16="http://schemas.microsoft.com/office/drawing/2014/main" id="{C2BB03AC-BD23-F4B4-0D23-FA89B73A3793}"/>
              </a:ext>
            </a:extLst>
          </p:cNvPr>
          <p:cNvSpPr txBox="1">
            <a:spLocks noGrp="1"/>
          </p:cNvSpPr>
          <p:nvPr/>
        </p:nvSpPr>
        <p:spPr>
          <a:xfrm>
            <a:off x="6096000" y="1332793"/>
            <a:ext cx="4008036" cy="2233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55"/>
              <a:buNone/>
            </a:pPr>
            <a:r>
              <a:rPr lang="cs-CZ" sz="2400" dirty="0">
                <a:ea typeface="Play"/>
                <a:cs typeface="Play"/>
                <a:sym typeface="Play"/>
              </a:rPr>
              <a:t>Jak podpořit u </a:t>
            </a:r>
            <a:r>
              <a:rPr lang="cs-CZ" sz="2400" b="1" dirty="0">
                <a:ea typeface="Play"/>
                <a:cs typeface="Play"/>
                <a:sym typeface="Play"/>
              </a:rPr>
              <a:t>studujících </a:t>
            </a:r>
            <a:r>
              <a:rPr lang="cs-CZ" sz="2400" b="1" dirty="0" err="1">
                <a:ea typeface="Play"/>
                <a:cs typeface="Play"/>
                <a:sym typeface="Play"/>
              </a:rPr>
              <a:t>PdF</a:t>
            </a:r>
            <a:r>
              <a:rPr lang="cs-CZ" sz="2400" b="1" dirty="0">
                <a:ea typeface="Play"/>
                <a:cs typeface="Play"/>
                <a:sym typeface="Play"/>
              </a:rPr>
              <a:t> MU</a:t>
            </a:r>
            <a:r>
              <a:rPr lang="cs-CZ" sz="2400" dirty="0">
                <a:ea typeface="Play"/>
                <a:cs typeface="Play"/>
                <a:sym typeface="Play"/>
              </a:rPr>
              <a:t> osobnostní rozvoj? </a:t>
            </a:r>
            <a:r>
              <a:rPr lang="cs-CZ" sz="2000" dirty="0">
                <a:ea typeface="Play"/>
                <a:cs typeface="Play"/>
                <a:sym typeface="Play"/>
              </a:rPr>
              <a:t> </a:t>
            </a:r>
            <a:endParaRPr lang="cs-CZ" sz="2000" dirty="0">
              <a:ea typeface="Play"/>
              <a:cs typeface="Play"/>
            </a:endParaRPr>
          </a:p>
          <a:p>
            <a:pPr marL="114300" indent="0" algn="ctr">
              <a:lnSpc>
                <a:spcPct val="100000"/>
              </a:lnSpc>
              <a:buSzPts val="855"/>
              <a:buNone/>
            </a:pPr>
            <a:endParaRPr lang="cs-CZ" sz="2000" dirty="0">
              <a:ea typeface="Play"/>
              <a:cs typeface="Play"/>
              <a:sym typeface="Play"/>
            </a:endParaRPr>
          </a:p>
          <a:p>
            <a:pPr marL="114300" indent="0" algn="ctr">
              <a:lnSpc>
                <a:spcPct val="100000"/>
              </a:lnSpc>
              <a:buSzPts val="855"/>
              <a:buNone/>
            </a:pPr>
            <a:r>
              <a:rPr lang="cs-CZ" sz="2000" dirty="0">
                <a:ea typeface="Play"/>
                <a:cs typeface="Play"/>
                <a:sym typeface="Play"/>
              </a:rPr>
              <a:t>(Osobnostní příprava, SEPP, ...)</a:t>
            </a:r>
            <a:endParaRPr sz="2000" dirty="0">
              <a:ea typeface="Play"/>
              <a:cs typeface="Play"/>
            </a:endParaRP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EEBD4C17-6A4F-674E-49F0-1C8D1B36A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455667"/>
              </p:ext>
            </p:extLst>
          </p:nvPr>
        </p:nvGraphicFramePr>
        <p:xfrm>
          <a:off x="838200" y="6292764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336735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645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79F9C9-FC71-60C6-41BC-72D0A2DD9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8804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/>
              <a:t>PBIS, PBS </a:t>
            </a:r>
            <a:r>
              <a:rPr lang="cs-CZ" sz="2200" dirty="0"/>
              <a:t>(Positive </a:t>
            </a:r>
            <a:r>
              <a:rPr lang="cs-CZ" sz="2200" dirty="0" err="1"/>
              <a:t>Behavior</a:t>
            </a:r>
            <a:r>
              <a:rPr lang="cs-CZ" sz="2200" dirty="0"/>
              <a:t> </a:t>
            </a:r>
            <a:r>
              <a:rPr lang="cs-CZ" sz="2200" dirty="0" err="1"/>
              <a:t>Intervention</a:t>
            </a:r>
            <a:r>
              <a:rPr lang="cs-CZ" sz="2200" dirty="0"/>
              <a:t> and Support)​</a:t>
            </a:r>
          </a:p>
          <a:p>
            <a:pPr marL="0" indent="0">
              <a:buNone/>
            </a:pPr>
            <a:r>
              <a:rPr lang="cs-CZ" sz="2200" b="1" dirty="0"/>
              <a:t>ABA</a:t>
            </a:r>
            <a:r>
              <a:rPr lang="cs-CZ" sz="2200" dirty="0"/>
              <a:t> (</a:t>
            </a:r>
            <a:r>
              <a:rPr lang="cs-CZ" sz="2200" dirty="0" err="1"/>
              <a:t>Applied</a:t>
            </a:r>
            <a:r>
              <a:rPr lang="cs-CZ" sz="2200" dirty="0"/>
              <a:t> </a:t>
            </a:r>
            <a:r>
              <a:rPr lang="cs-CZ" sz="2200" dirty="0" err="1"/>
              <a:t>Behavior</a:t>
            </a:r>
            <a:r>
              <a:rPr lang="cs-CZ" sz="2200" dirty="0"/>
              <a:t> </a:t>
            </a:r>
            <a:r>
              <a:rPr lang="cs-CZ" sz="2200" dirty="0" err="1"/>
              <a:t>Analysis</a:t>
            </a:r>
            <a:r>
              <a:rPr lang="cs-CZ" sz="2200" dirty="0"/>
              <a:t>)​</a:t>
            </a:r>
          </a:p>
          <a:p>
            <a:pPr marL="0" indent="0">
              <a:buNone/>
            </a:pPr>
            <a:r>
              <a:rPr lang="cs-CZ" sz="2200" b="1" dirty="0"/>
              <a:t>SEL</a:t>
            </a:r>
            <a:r>
              <a:rPr lang="cs-CZ" sz="2200" dirty="0"/>
              <a:t> (Social-</a:t>
            </a:r>
            <a:r>
              <a:rPr lang="cs-CZ" sz="2200" dirty="0" err="1"/>
              <a:t>emotional</a:t>
            </a:r>
            <a:r>
              <a:rPr lang="cs-CZ" sz="2200" dirty="0"/>
              <a:t> learning)​</a:t>
            </a:r>
          </a:p>
          <a:p>
            <a:pPr marL="0" indent="0">
              <a:buNone/>
            </a:pPr>
            <a:r>
              <a:rPr lang="cs-CZ" sz="2200" b="1" dirty="0"/>
              <a:t>GBG</a:t>
            </a:r>
            <a:r>
              <a:rPr lang="cs-CZ" sz="2200" dirty="0"/>
              <a:t> (</a:t>
            </a:r>
            <a:r>
              <a:rPr lang="cs-CZ" sz="2200" dirty="0" err="1"/>
              <a:t>Good</a:t>
            </a:r>
            <a:r>
              <a:rPr lang="cs-CZ" sz="2200" dirty="0"/>
              <a:t> </a:t>
            </a:r>
            <a:r>
              <a:rPr lang="cs-CZ" sz="2200" dirty="0" err="1"/>
              <a:t>Behaviour</a:t>
            </a:r>
            <a:r>
              <a:rPr lang="cs-CZ" sz="2200" dirty="0"/>
              <a:t> Game)​</a:t>
            </a:r>
          </a:p>
          <a:p>
            <a:pPr marL="0" indent="0">
              <a:buNone/>
            </a:pPr>
            <a:r>
              <a:rPr lang="cs-CZ" sz="2200" b="1" dirty="0"/>
              <a:t>SFBT</a:t>
            </a:r>
            <a:r>
              <a:rPr lang="cs-CZ" sz="2200" dirty="0"/>
              <a:t> (</a:t>
            </a:r>
            <a:r>
              <a:rPr lang="cs-CZ" sz="2200" dirty="0" err="1"/>
              <a:t>Solution-focused</a:t>
            </a:r>
            <a:r>
              <a:rPr lang="cs-CZ" sz="2200" dirty="0"/>
              <a:t> </a:t>
            </a:r>
            <a:r>
              <a:rPr lang="cs-CZ" sz="2200" dirty="0" err="1"/>
              <a:t>brief</a:t>
            </a:r>
            <a:r>
              <a:rPr lang="cs-CZ" sz="2200" dirty="0"/>
              <a:t> </a:t>
            </a:r>
            <a:r>
              <a:rPr lang="cs-CZ" sz="2200" dirty="0" err="1"/>
              <a:t>therapy</a:t>
            </a:r>
            <a:r>
              <a:rPr lang="cs-CZ" sz="2200" dirty="0"/>
              <a:t>) - </a:t>
            </a:r>
            <a:r>
              <a:rPr lang="cs-CZ" sz="2200" dirty="0" err="1"/>
              <a:t>Kid</a:t>
            </a:r>
            <a:r>
              <a:rPr lang="cs-CZ" sz="2200" dirty="0"/>
              <a:t> </a:t>
            </a:r>
            <a:r>
              <a:rPr lang="cs-CZ" sz="2200" dirty="0" err="1"/>
              <a:t>skills</a:t>
            </a:r>
            <a:r>
              <a:rPr lang="cs-CZ" sz="2200" dirty="0"/>
              <a:t> ​</a:t>
            </a:r>
          </a:p>
          <a:p>
            <a:pPr marL="0" indent="0">
              <a:buNone/>
            </a:pPr>
            <a:r>
              <a:rPr lang="cs-CZ" sz="2200" b="1" dirty="0"/>
              <a:t>NVC</a:t>
            </a:r>
            <a:r>
              <a:rPr lang="cs-CZ" sz="2200" dirty="0"/>
              <a:t> (</a:t>
            </a:r>
            <a:r>
              <a:rPr lang="cs-CZ" sz="2200" dirty="0" err="1"/>
              <a:t>Nonviolent</a:t>
            </a:r>
            <a:r>
              <a:rPr lang="cs-CZ" sz="2200" dirty="0"/>
              <a:t> </a:t>
            </a:r>
            <a:r>
              <a:rPr lang="cs-CZ" sz="2200" dirty="0" err="1"/>
              <a:t>Communication</a:t>
            </a:r>
            <a:r>
              <a:rPr lang="cs-CZ" sz="2200" dirty="0"/>
              <a:t>)​</a:t>
            </a:r>
          </a:p>
          <a:p>
            <a:pPr marL="0" indent="0">
              <a:buNone/>
            </a:pPr>
            <a:r>
              <a:rPr lang="cs-CZ" sz="2200" b="1" dirty="0"/>
              <a:t>Restorativní spravedlnost </a:t>
            </a:r>
            <a:r>
              <a:rPr lang="cs-CZ" sz="2200" dirty="0"/>
              <a:t>a Poradní kruhy jako metoda restorativní praxe​</a:t>
            </a:r>
          </a:p>
          <a:p>
            <a:pPr marL="0" indent="0">
              <a:buNone/>
            </a:pPr>
            <a:r>
              <a:rPr lang="cs-CZ" sz="2200" b="1" dirty="0"/>
              <a:t>Škola bez poražených​</a:t>
            </a:r>
          </a:p>
          <a:p>
            <a:pPr marL="0" indent="0">
              <a:buNone/>
            </a:pPr>
            <a:r>
              <a:rPr lang="cs-CZ" sz="2200" b="1" dirty="0" err="1"/>
              <a:t>Mindfulness</a:t>
            </a:r>
            <a:r>
              <a:rPr lang="cs-CZ" sz="2200" b="1" dirty="0"/>
              <a:t>​</a:t>
            </a:r>
          </a:p>
          <a:p>
            <a:pPr marL="0" indent="0">
              <a:buNone/>
            </a:pPr>
            <a:r>
              <a:rPr lang="cs-CZ" sz="2200" b="1" dirty="0"/>
              <a:t>Aplikované drama</a:t>
            </a:r>
            <a:r>
              <a:rPr lang="cs-CZ" sz="2200" dirty="0"/>
              <a:t>: divadlo utlačovaných, </a:t>
            </a:r>
            <a:r>
              <a:rPr lang="cs-CZ" sz="2200" dirty="0" err="1"/>
              <a:t>gestalt</a:t>
            </a:r>
            <a:r>
              <a:rPr lang="cs-CZ" sz="2200" dirty="0"/>
              <a:t> </a:t>
            </a:r>
            <a:r>
              <a:rPr lang="cs-CZ" sz="2200" dirty="0" err="1"/>
              <a:t>theatre</a:t>
            </a:r>
            <a:r>
              <a:rPr lang="cs-CZ" sz="2200" dirty="0"/>
              <a:t>, divadlo fórum​</a:t>
            </a:r>
          </a:p>
          <a:p>
            <a:pPr marL="0" indent="0">
              <a:buNone/>
            </a:pPr>
            <a:r>
              <a:rPr lang="cs-CZ" sz="2200" dirty="0"/>
              <a:t>Metodické materiály od MŠMT a ČŠI k rizikovému chování​</a:t>
            </a:r>
          </a:p>
          <a:p>
            <a:pPr marL="0" indent="0">
              <a:buNone/>
            </a:pPr>
            <a:r>
              <a:rPr lang="cs-CZ" sz="2200" dirty="0"/>
              <a:t>Aktivity pozitivní psychologie (</a:t>
            </a:r>
            <a:r>
              <a:rPr lang="cs-CZ" sz="2200" dirty="0" err="1"/>
              <a:t>well-being</a:t>
            </a:r>
            <a:r>
              <a:rPr lang="cs-CZ" sz="2200" dirty="0"/>
              <a:t>, silné stránky, hodnoty, napětí/stres, soucit se sebou)...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72E060B3-FAB2-7CDA-4DF0-0AD99F89BC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119494"/>
              </p:ext>
            </p:extLst>
          </p:nvPr>
        </p:nvGraphicFramePr>
        <p:xfrm>
          <a:off x="838200" y="6292764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2324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4D2AEB-D370-96C9-9328-74AD5755B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10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Součást povinného kurikula budoucích pomáhajících profesí​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Otázka Evidence-</a:t>
            </a:r>
            <a:r>
              <a:rPr lang="cs-CZ" dirty="0" err="1"/>
              <a:t>based</a:t>
            </a:r>
            <a:r>
              <a:rPr lang="cs-CZ" dirty="0"/>
              <a:t> přístupů/ obsah výuky​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Systematické studium přístupů​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Provazba</a:t>
            </a:r>
            <a:r>
              <a:rPr lang="cs-CZ" dirty="0"/>
              <a:t> s praxí studentů​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DE1CDC04-F527-6A16-19B0-D3279645B0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960244"/>
              </p:ext>
            </p:extLst>
          </p:nvPr>
        </p:nvGraphicFramePr>
        <p:xfrm>
          <a:off x="838200" y="6292764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336735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473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6CB18D-4EE8-FBE4-1325-9EDD82546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276" y="145021"/>
            <a:ext cx="10515600" cy="1325563"/>
          </a:xfrm>
        </p:spPr>
        <p:txBody>
          <a:bodyPr/>
          <a:lstStyle/>
          <a:p>
            <a:r>
              <a:rPr lang="cs-CZ" dirty="0"/>
              <a:t>Výchovné situace ve škole​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6D9472-5637-A2A2-A682-987BA7F40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002" y="5333342"/>
            <a:ext cx="4948612" cy="13961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/>
              <a:t>(srov. Karasová &amp; Nehyba, 2023;​ </a:t>
            </a:r>
            <a:r>
              <a:rPr lang="cs-CZ" sz="2200" dirty="0" err="1"/>
              <a:t>Emmer</a:t>
            </a:r>
            <a:r>
              <a:rPr lang="cs-CZ" sz="2200" dirty="0"/>
              <a:t> &amp; </a:t>
            </a:r>
            <a:r>
              <a:rPr lang="cs-CZ" sz="2200" dirty="0" err="1"/>
              <a:t>Sabornie</a:t>
            </a:r>
            <a:r>
              <a:rPr lang="cs-CZ" sz="2200" dirty="0"/>
              <a:t>, 2013; </a:t>
            </a:r>
            <a:r>
              <a:rPr lang="cs-CZ" sz="2200" dirty="0" err="1"/>
              <a:t>Hattie</a:t>
            </a:r>
            <a:r>
              <a:rPr lang="cs-CZ" sz="2200" dirty="0"/>
              <a:t>, 2008)​</a:t>
            </a:r>
          </a:p>
        </p:txBody>
      </p:sp>
      <p:sp>
        <p:nvSpPr>
          <p:cNvPr id="4" name="Google Shape;166;p20">
            <a:extLst>
              <a:ext uri="{FF2B5EF4-FFF2-40B4-BE49-F238E27FC236}">
                <a16:creationId xmlns:a16="http://schemas.microsoft.com/office/drawing/2014/main" id="{ECEA560A-408E-628C-F99F-EE1623EFE4FF}"/>
              </a:ext>
            </a:extLst>
          </p:cNvPr>
          <p:cNvSpPr/>
          <p:nvPr/>
        </p:nvSpPr>
        <p:spPr>
          <a:xfrm>
            <a:off x="2681416" y="1000897"/>
            <a:ext cx="3444282" cy="3342583"/>
          </a:xfrm>
          <a:prstGeom prst="ellipse">
            <a:avLst/>
          </a:prstGeom>
          <a:solidFill>
            <a:srgbClr val="43AFE2">
              <a:alpha val="3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68;p20">
            <a:extLst>
              <a:ext uri="{FF2B5EF4-FFF2-40B4-BE49-F238E27FC236}">
                <a16:creationId xmlns:a16="http://schemas.microsoft.com/office/drawing/2014/main" id="{D809FE79-D83D-7A12-2B1C-6271EF8D5D4C}"/>
              </a:ext>
            </a:extLst>
          </p:cNvPr>
          <p:cNvSpPr txBox="1">
            <a:spLocks noGrp="1"/>
          </p:cNvSpPr>
          <p:nvPr/>
        </p:nvSpPr>
        <p:spPr>
          <a:xfrm>
            <a:off x="3247933" y="2162432"/>
            <a:ext cx="2123467" cy="1099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cs-CZ" dirty="0">
                <a:latin typeface="Play"/>
                <a:ea typeface="Play"/>
                <a:cs typeface="Play"/>
                <a:sym typeface="Play"/>
              </a:rPr>
              <a:t>Proaktivní (SEL)</a:t>
            </a:r>
            <a:endParaRPr dirty="0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7" name="Google Shape;165;p20">
            <a:extLst>
              <a:ext uri="{FF2B5EF4-FFF2-40B4-BE49-F238E27FC236}">
                <a16:creationId xmlns:a16="http://schemas.microsoft.com/office/drawing/2014/main" id="{C3A84ADA-F34A-3892-2586-C03808C8AA91}"/>
              </a:ext>
            </a:extLst>
          </p:cNvPr>
          <p:cNvSpPr/>
          <p:nvPr/>
        </p:nvSpPr>
        <p:spPr>
          <a:xfrm>
            <a:off x="5672476" y="1000897"/>
            <a:ext cx="3482735" cy="3342583"/>
          </a:xfrm>
          <a:prstGeom prst="ellipse">
            <a:avLst/>
          </a:prstGeom>
          <a:solidFill>
            <a:srgbClr val="FFFF00">
              <a:alpha val="5137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69;p20">
            <a:extLst>
              <a:ext uri="{FF2B5EF4-FFF2-40B4-BE49-F238E27FC236}">
                <a16:creationId xmlns:a16="http://schemas.microsoft.com/office/drawing/2014/main" id="{281861FF-2A1B-C545-5B39-E8FD52DF029A}"/>
              </a:ext>
            </a:extLst>
          </p:cNvPr>
          <p:cNvSpPr txBox="1"/>
          <p:nvPr/>
        </p:nvSpPr>
        <p:spPr>
          <a:xfrm>
            <a:off x="6277443" y="2065329"/>
            <a:ext cx="2272800" cy="98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cs-CZ" sz="2800" b="0" i="0" u="none" strike="noStrike" cap="none" dirty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Systémová (PBIS) </a:t>
            </a:r>
            <a:endParaRPr sz="2800" b="0" i="0" u="none" strike="noStrike" cap="none" dirty="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9" name="Google Shape;170;p20">
            <a:extLst>
              <a:ext uri="{FF2B5EF4-FFF2-40B4-BE49-F238E27FC236}">
                <a16:creationId xmlns:a16="http://schemas.microsoft.com/office/drawing/2014/main" id="{95602824-E0F8-5621-AD61-DE90FB4C4993}"/>
              </a:ext>
            </a:extLst>
          </p:cNvPr>
          <p:cNvSpPr/>
          <p:nvPr/>
        </p:nvSpPr>
        <p:spPr>
          <a:xfrm>
            <a:off x="4279088" y="3055191"/>
            <a:ext cx="3240000" cy="3240000"/>
          </a:xfrm>
          <a:prstGeom prst="ellipse">
            <a:avLst/>
          </a:prstGeom>
          <a:solidFill>
            <a:srgbClr val="F6C5AB">
              <a:alpha val="6039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71;p20">
            <a:extLst>
              <a:ext uri="{FF2B5EF4-FFF2-40B4-BE49-F238E27FC236}">
                <a16:creationId xmlns:a16="http://schemas.microsoft.com/office/drawing/2014/main" id="{BF2647D0-3058-B907-DB7A-F2CEE73421DD}"/>
              </a:ext>
            </a:extLst>
          </p:cNvPr>
          <p:cNvSpPr txBox="1"/>
          <p:nvPr/>
        </p:nvSpPr>
        <p:spPr>
          <a:xfrm>
            <a:off x="4695568" y="4306218"/>
            <a:ext cx="2454617" cy="1080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marR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cs-CZ" sz="2800" b="0" i="0" u="none" strike="noStrike" cap="none" dirty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Responzivní (NVC)</a:t>
            </a:r>
            <a:endParaRPr sz="2800" b="0" i="0" u="none" strike="noStrike" cap="none" dirty="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F318FE3D-6506-50AB-AC64-92F1C8364F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967226"/>
              </p:ext>
            </p:extLst>
          </p:nvPr>
        </p:nvGraphicFramePr>
        <p:xfrm>
          <a:off x="964834" y="6383915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336735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945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DAC4D1-7848-9473-490D-48B77883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Děkujeme za pozornost ​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A62A70-5CBA-B3FC-6328-1458D65AF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684" y="2487055"/>
            <a:ext cx="9858632" cy="39280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Mgr. Lenka </a:t>
            </a:r>
            <a:r>
              <a:rPr lang="cs-CZ" dirty="0" err="1"/>
              <a:t>Ďulíková</a:t>
            </a:r>
            <a:r>
              <a:rPr lang="cs-CZ" dirty="0"/>
              <a:t>, Ph.D.​</a:t>
            </a:r>
          </a:p>
          <a:p>
            <a:pPr marL="0" indent="0" algn="ctr">
              <a:buNone/>
            </a:pPr>
            <a:r>
              <a:rPr lang="cs-CZ" dirty="0"/>
              <a:t>dulikova@ped.muni.cz​</a:t>
            </a:r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marL="0" indent="0" algn="ctr">
              <a:buNone/>
            </a:pPr>
            <a:r>
              <a:rPr lang="cs-CZ" dirty="0"/>
              <a:t>Mgr. et Mgr. Martina Kurowski, Ph.D.​</a:t>
            </a:r>
          </a:p>
          <a:p>
            <a:pPr marL="0" indent="0" algn="ctr">
              <a:buNone/>
            </a:pPr>
            <a:r>
              <a:rPr lang="cs-CZ" dirty="0"/>
              <a:t>kurowski@ped.muni.cz​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1845ED9-43BF-3520-4DEF-68DA6F4AE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097" y="5859576"/>
            <a:ext cx="1206328" cy="79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401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5EAF41-59AC-07EB-0218-BE83BD0C5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994" y="1325563"/>
            <a:ext cx="11084011" cy="359581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1700" dirty="0" err="1"/>
              <a:t>Barkham</a:t>
            </a:r>
            <a:r>
              <a:rPr lang="cs-CZ" sz="1700" dirty="0"/>
              <a:t>, M., </a:t>
            </a:r>
            <a:r>
              <a:rPr lang="cs-CZ" sz="1700" dirty="0" err="1"/>
              <a:t>Hardy</a:t>
            </a:r>
            <a:r>
              <a:rPr lang="cs-CZ" sz="1700" dirty="0"/>
              <a:t>, G. E., &amp; </a:t>
            </a:r>
            <a:r>
              <a:rPr lang="cs-CZ" sz="1700" dirty="0" err="1"/>
              <a:t>Mellor</a:t>
            </a:r>
            <a:r>
              <a:rPr lang="cs-CZ" sz="1700" dirty="0"/>
              <a:t>-Clark, J. (2010). </a:t>
            </a:r>
            <a:r>
              <a:rPr lang="cs-CZ" sz="1700" dirty="0" err="1"/>
              <a:t>Developing</a:t>
            </a:r>
            <a:r>
              <a:rPr lang="cs-CZ" sz="1700" dirty="0"/>
              <a:t> and </a:t>
            </a:r>
            <a:r>
              <a:rPr lang="cs-CZ" sz="1700" dirty="0" err="1"/>
              <a:t>delivering</a:t>
            </a:r>
            <a:r>
              <a:rPr lang="cs-CZ" sz="1700" dirty="0"/>
              <a:t> </a:t>
            </a:r>
            <a:r>
              <a:rPr lang="cs-CZ" sz="1700" dirty="0" err="1"/>
              <a:t>practice-based</a:t>
            </a:r>
            <a:r>
              <a:rPr lang="cs-CZ" sz="1700" dirty="0"/>
              <a:t> evidence: A </a:t>
            </a:r>
            <a:r>
              <a:rPr lang="cs-CZ" sz="1700" dirty="0" err="1"/>
              <a:t>guide</a:t>
            </a:r>
            <a:r>
              <a:rPr lang="cs-CZ" sz="1700" dirty="0"/>
              <a:t> </a:t>
            </a:r>
            <a:r>
              <a:rPr lang="cs-CZ" sz="1700" dirty="0" err="1"/>
              <a:t>for</a:t>
            </a:r>
            <a:r>
              <a:rPr lang="cs-CZ" sz="1700" dirty="0"/>
              <a:t> </a:t>
            </a:r>
            <a:r>
              <a:rPr lang="cs-CZ" sz="1700" dirty="0" err="1"/>
              <a:t>the</a:t>
            </a:r>
            <a:r>
              <a:rPr lang="cs-CZ" sz="1700" dirty="0"/>
              <a:t> </a:t>
            </a:r>
            <a:r>
              <a:rPr lang="cs-CZ" sz="1700" dirty="0" err="1"/>
              <a:t>psychological</a:t>
            </a:r>
            <a:r>
              <a:rPr lang="cs-CZ" sz="1700" dirty="0"/>
              <a:t> </a:t>
            </a:r>
            <a:r>
              <a:rPr lang="cs-CZ" sz="1700" dirty="0" err="1"/>
              <a:t>therapies</a:t>
            </a:r>
            <a:r>
              <a:rPr lang="cs-CZ" sz="1700" dirty="0"/>
              <a:t>. John </a:t>
            </a:r>
            <a:r>
              <a:rPr lang="cs-CZ" sz="1700" dirty="0" err="1"/>
              <a:t>Wiley</a:t>
            </a:r>
            <a:r>
              <a:rPr lang="cs-CZ" sz="1700" dirty="0"/>
              <a:t> &amp; </a:t>
            </a:r>
            <a:r>
              <a:rPr lang="cs-CZ" sz="1700" dirty="0" err="1"/>
              <a:t>Sons</a:t>
            </a:r>
            <a:r>
              <a:rPr lang="cs-CZ" sz="1700" dirty="0"/>
              <a:t>.   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700" dirty="0"/>
              <a:t>Cooper, J. T., </a:t>
            </a:r>
            <a:r>
              <a:rPr lang="cs-CZ" sz="1700" dirty="0" err="1"/>
              <a:t>Gage</a:t>
            </a:r>
            <a:r>
              <a:rPr lang="cs-CZ" sz="1700" dirty="0"/>
              <a:t>, N. A., Alter, P., </a:t>
            </a:r>
            <a:r>
              <a:rPr lang="cs-CZ" sz="1700" dirty="0" err="1"/>
              <a:t>LaPolla</a:t>
            </a:r>
            <a:r>
              <a:rPr lang="cs-CZ" sz="1700" dirty="0"/>
              <a:t>, S., </a:t>
            </a:r>
            <a:r>
              <a:rPr lang="cs-CZ" sz="1700" dirty="0" err="1"/>
              <a:t>MacSuga-Gage</a:t>
            </a:r>
            <a:r>
              <a:rPr lang="cs-CZ" sz="1700" dirty="0"/>
              <a:t>, A. S., &amp; </a:t>
            </a:r>
            <a:r>
              <a:rPr lang="cs-CZ" sz="1700" dirty="0" err="1"/>
              <a:t>Scott</a:t>
            </a:r>
            <a:r>
              <a:rPr lang="cs-CZ" sz="1700" dirty="0"/>
              <a:t>, T. M. (2018). </a:t>
            </a:r>
            <a:r>
              <a:rPr lang="cs-CZ" sz="1700" dirty="0" err="1"/>
              <a:t>Educators</a:t>
            </a:r>
            <a:r>
              <a:rPr lang="cs-CZ" sz="1700" dirty="0"/>
              <a:t>' </a:t>
            </a:r>
            <a:r>
              <a:rPr lang="cs-CZ" sz="1700" dirty="0" err="1"/>
              <a:t>self-reported</a:t>
            </a:r>
            <a:r>
              <a:rPr lang="cs-CZ" sz="1700" dirty="0"/>
              <a:t> </a:t>
            </a:r>
            <a:r>
              <a:rPr lang="cs-CZ" sz="1700" dirty="0" err="1"/>
              <a:t>training</a:t>
            </a:r>
            <a:r>
              <a:rPr lang="cs-CZ" sz="1700" dirty="0"/>
              <a:t>, use, and </a:t>
            </a:r>
            <a:r>
              <a:rPr lang="cs-CZ" sz="1700" dirty="0" err="1"/>
              <a:t>perceived</a:t>
            </a:r>
            <a:r>
              <a:rPr lang="cs-CZ" sz="1700" dirty="0"/>
              <a:t> </a:t>
            </a:r>
            <a:r>
              <a:rPr lang="cs-CZ" sz="1700" dirty="0" err="1"/>
              <a:t>effectiveness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evidence-</a:t>
            </a:r>
            <a:r>
              <a:rPr lang="cs-CZ" sz="1700" dirty="0" err="1"/>
              <a:t>based</a:t>
            </a:r>
            <a:r>
              <a:rPr lang="cs-CZ" sz="1700" dirty="0"/>
              <a:t> </a:t>
            </a:r>
            <a:r>
              <a:rPr lang="cs-CZ" sz="1700" dirty="0" err="1"/>
              <a:t>classroom</a:t>
            </a:r>
            <a:r>
              <a:rPr lang="cs-CZ" sz="1700" dirty="0"/>
              <a:t> management </a:t>
            </a:r>
            <a:r>
              <a:rPr lang="cs-CZ" sz="1700" dirty="0" err="1"/>
              <a:t>practices</a:t>
            </a:r>
            <a:r>
              <a:rPr lang="cs-CZ" sz="1700" dirty="0"/>
              <a:t>. </a:t>
            </a:r>
            <a:r>
              <a:rPr lang="cs-CZ" sz="1700" dirty="0" err="1"/>
              <a:t>Preventing</a:t>
            </a:r>
            <a:r>
              <a:rPr lang="cs-CZ" sz="1700" dirty="0"/>
              <a:t> </a:t>
            </a:r>
            <a:r>
              <a:rPr lang="cs-CZ" sz="1700" dirty="0" err="1"/>
              <a:t>School</a:t>
            </a:r>
            <a:r>
              <a:rPr lang="cs-CZ" sz="1700" dirty="0"/>
              <a:t> </a:t>
            </a:r>
            <a:r>
              <a:rPr lang="cs-CZ" sz="1700" dirty="0" err="1"/>
              <a:t>Failure</a:t>
            </a:r>
            <a:r>
              <a:rPr lang="cs-CZ" sz="1700" dirty="0"/>
              <a:t>: </a:t>
            </a:r>
            <a:r>
              <a:rPr lang="cs-CZ" sz="1700" dirty="0" err="1"/>
              <a:t>Alternative</a:t>
            </a:r>
            <a:r>
              <a:rPr lang="cs-CZ" sz="1700" dirty="0"/>
              <a:t> </a:t>
            </a:r>
            <a:r>
              <a:rPr lang="cs-CZ" sz="1700" dirty="0" err="1"/>
              <a:t>Education</a:t>
            </a:r>
            <a:r>
              <a:rPr lang="cs-CZ" sz="1700" dirty="0"/>
              <a:t> </a:t>
            </a:r>
            <a:r>
              <a:rPr lang="cs-CZ" sz="1700" dirty="0" err="1"/>
              <a:t>for</a:t>
            </a:r>
            <a:r>
              <a:rPr lang="cs-CZ" sz="1700" dirty="0"/>
              <a:t> </a:t>
            </a:r>
            <a:r>
              <a:rPr lang="cs-CZ" sz="1700" dirty="0" err="1"/>
              <a:t>Children</a:t>
            </a:r>
            <a:r>
              <a:rPr lang="cs-CZ" sz="1700" dirty="0"/>
              <a:t> and </a:t>
            </a:r>
            <a:r>
              <a:rPr lang="cs-CZ" sz="1700" dirty="0" err="1"/>
              <a:t>Youth</a:t>
            </a:r>
            <a:r>
              <a:rPr lang="cs-CZ" sz="1700" dirty="0"/>
              <a:t>, 62(1), 13–24. https://doi.org/10.1080/1045988x.2017.1298562​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700" dirty="0"/>
              <a:t> </a:t>
            </a:r>
            <a:r>
              <a:rPr lang="cs-CZ" sz="1700" dirty="0" err="1"/>
              <a:t>Duncan</a:t>
            </a:r>
            <a:r>
              <a:rPr lang="cs-CZ" sz="1700" dirty="0"/>
              <a:t>, B. L., Miller, S. D., </a:t>
            </a:r>
            <a:r>
              <a:rPr lang="cs-CZ" sz="1700" dirty="0" err="1"/>
              <a:t>Wampold</a:t>
            </a:r>
            <a:r>
              <a:rPr lang="cs-CZ" sz="1700" dirty="0"/>
              <a:t>, B. E., &amp; </a:t>
            </a:r>
            <a:r>
              <a:rPr lang="cs-CZ" sz="1700" dirty="0" err="1"/>
              <a:t>Hubble</a:t>
            </a:r>
            <a:r>
              <a:rPr lang="cs-CZ" sz="1700" dirty="0"/>
              <a:t>, M. A. (2010). </a:t>
            </a:r>
            <a:r>
              <a:rPr lang="cs-CZ" sz="1700" dirty="0" err="1"/>
              <a:t>Heart</a:t>
            </a:r>
            <a:r>
              <a:rPr lang="cs-CZ" sz="1700" dirty="0"/>
              <a:t> and soul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change</a:t>
            </a:r>
            <a:r>
              <a:rPr lang="cs-CZ" sz="1700" dirty="0"/>
              <a:t>: </a:t>
            </a:r>
            <a:r>
              <a:rPr lang="cs-CZ" sz="1700" dirty="0" err="1"/>
              <a:t>Delivering</a:t>
            </a:r>
            <a:r>
              <a:rPr lang="cs-CZ" sz="1700" dirty="0"/>
              <a:t> </a:t>
            </a:r>
            <a:r>
              <a:rPr lang="cs-CZ" sz="1700" dirty="0" err="1"/>
              <a:t>what</a:t>
            </a:r>
            <a:r>
              <a:rPr lang="cs-CZ" sz="1700" dirty="0"/>
              <a:t> </a:t>
            </a:r>
            <a:r>
              <a:rPr lang="cs-CZ" sz="1700" dirty="0" err="1"/>
              <a:t>works</a:t>
            </a:r>
            <a:r>
              <a:rPr lang="cs-CZ" sz="1700" dirty="0"/>
              <a:t> in </a:t>
            </a:r>
            <a:r>
              <a:rPr lang="cs-CZ" sz="1700" dirty="0" err="1"/>
              <a:t>therapy</a:t>
            </a:r>
            <a:r>
              <a:rPr lang="cs-CZ" sz="1700" dirty="0"/>
              <a:t> (2nd </a:t>
            </a:r>
            <a:r>
              <a:rPr lang="cs-CZ" sz="1700" dirty="0" err="1"/>
              <a:t>ed</a:t>
            </a:r>
            <a:r>
              <a:rPr lang="cs-CZ" sz="1700" dirty="0"/>
              <a:t>.). </a:t>
            </a:r>
            <a:r>
              <a:rPr lang="cs-CZ" sz="1700" dirty="0" err="1"/>
              <a:t>American</a:t>
            </a:r>
            <a:r>
              <a:rPr lang="cs-CZ" sz="1700" dirty="0"/>
              <a:t> </a:t>
            </a:r>
            <a:r>
              <a:rPr lang="cs-CZ" sz="1700" dirty="0" err="1"/>
              <a:t>Psychological</a:t>
            </a:r>
            <a:r>
              <a:rPr lang="cs-CZ" sz="1700" dirty="0"/>
              <a:t> </a:t>
            </a:r>
            <a:r>
              <a:rPr lang="cs-CZ" sz="1700" dirty="0" err="1"/>
              <a:t>Association</a:t>
            </a:r>
            <a:r>
              <a:rPr lang="cs-CZ" sz="1700" dirty="0"/>
              <a:t>.​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700" dirty="0"/>
              <a:t> </a:t>
            </a:r>
            <a:r>
              <a:rPr lang="cs-CZ" sz="1700" dirty="0" err="1"/>
              <a:t>Emmer</a:t>
            </a:r>
            <a:r>
              <a:rPr lang="cs-CZ" sz="1700" dirty="0"/>
              <a:t>, E., &amp; </a:t>
            </a:r>
            <a:r>
              <a:rPr lang="cs-CZ" sz="1700" dirty="0" err="1"/>
              <a:t>Sabornie</a:t>
            </a:r>
            <a:r>
              <a:rPr lang="cs-CZ" sz="1700" dirty="0"/>
              <a:t>, E.J. (</a:t>
            </a:r>
            <a:r>
              <a:rPr lang="cs-CZ" sz="1700" dirty="0" err="1"/>
              <a:t>Eds</a:t>
            </a:r>
            <a:r>
              <a:rPr lang="cs-CZ" sz="1700" dirty="0"/>
              <a:t>.). (2014). Handbook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Classroom</a:t>
            </a:r>
            <a:r>
              <a:rPr lang="cs-CZ" sz="1700" dirty="0"/>
              <a:t> Management (2nd </a:t>
            </a:r>
            <a:r>
              <a:rPr lang="cs-CZ" sz="1700" dirty="0" err="1"/>
              <a:t>ed</a:t>
            </a:r>
            <a:r>
              <a:rPr lang="cs-CZ" sz="1700" dirty="0"/>
              <a:t>.). </a:t>
            </a:r>
            <a:r>
              <a:rPr lang="cs-CZ" sz="1700" dirty="0" err="1"/>
              <a:t>Routledge</a:t>
            </a:r>
            <a:r>
              <a:rPr lang="cs-CZ" sz="1700" dirty="0"/>
              <a:t>. https://doi.org/10.4324/9780203074114​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700" dirty="0"/>
              <a:t>Florian, L. and </a:t>
            </a:r>
            <a:r>
              <a:rPr lang="cs-CZ" sz="1700" dirty="0" err="1"/>
              <a:t>Spratt</a:t>
            </a:r>
            <a:r>
              <a:rPr lang="cs-CZ" sz="1700" dirty="0"/>
              <a:t>, J. (2013) </a:t>
            </a:r>
            <a:r>
              <a:rPr lang="cs-CZ" sz="1700" dirty="0" err="1"/>
              <a:t>Enacting</a:t>
            </a:r>
            <a:r>
              <a:rPr lang="cs-CZ" sz="1700" dirty="0"/>
              <a:t> </a:t>
            </a:r>
            <a:r>
              <a:rPr lang="cs-CZ" sz="1700" dirty="0" err="1"/>
              <a:t>Inclusion</a:t>
            </a:r>
            <a:r>
              <a:rPr lang="cs-CZ" sz="1700" dirty="0"/>
              <a:t>: A Framework </a:t>
            </a:r>
            <a:r>
              <a:rPr lang="cs-CZ" sz="1700" dirty="0" err="1"/>
              <a:t>for</a:t>
            </a:r>
            <a:r>
              <a:rPr lang="cs-CZ" sz="1700" dirty="0"/>
              <a:t> </a:t>
            </a:r>
            <a:r>
              <a:rPr lang="cs-CZ" sz="1700" dirty="0" err="1"/>
              <a:t>Interrogating</a:t>
            </a:r>
            <a:r>
              <a:rPr lang="cs-CZ" sz="1700" dirty="0"/>
              <a:t> </a:t>
            </a:r>
            <a:r>
              <a:rPr lang="cs-CZ" sz="1700" dirty="0" err="1"/>
              <a:t>Inclusive</a:t>
            </a:r>
            <a:r>
              <a:rPr lang="cs-CZ" sz="1700" dirty="0"/>
              <a:t> </a:t>
            </a:r>
            <a:r>
              <a:rPr lang="cs-CZ" sz="1700" dirty="0" err="1"/>
              <a:t>Practice</a:t>
            </a:r>
            <a:r>
              <a:rPr lang="cs-CZ" sz="1700" dirty="0"/>
              <a:t>. </a:t>
            </a:r>
            <a:r>
              <a:rPr lang="cs-CZ" sz="1700" dirty="0" err="1"/>
              <a:t>European</a:t>
            </a:r>
            <a:r>
              <a:rPr lang="cs-CZ" sz="1700" dirty="0"/>
              <a:t> </a:t>
            </a:r>
            <a:r>
              <a:rPr lang="cs-CZ" sz="1700" dirty="0" err="1"/>
              <a:t>Journal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Special</a:t>
            </a:r>
            <a:r>
              <a:rPr lang="cs-CZ" sz="1700" dirty="0"/>
              <a:t> </a:t>
            </a:r>
            <a:r>
              <a:rPr lang="cs-CZ" sz="1700" dirty="0" err="1"/>
              <a:t>Needs</a:t>
            </a:r>
            <a:r>
              <a:rPr lang="cs-CZ" sz="1700" dirty="0"/>
              <a:t> </a:t>
            </a:r>
            <a:r>
              <a:rPr lang="cs-CZ" sz="1700" dirty="0" err="1"/>
              <a:t>Education</a:t>
            </a:r>
            <a:r>
              <a:rPr lang="cs-CZ" sz="1700" dirty="0"/>
              <a:t>, 28, 119- 135.https://doi.org/10.1080/08856257.2013.778111​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700" dirty="0" err="1"/>
              <a:t>Glock</a:t>
            </a:r>
            <a:r>
              <a:rPr lang="cs-CZ" sz="1700" dirty="0"/>
              <a:t>, S., &amp; </a:t>
            </a:r>
            <a:r>
              <a:rPr lang="cs-CZ" sz="1700" dirty="0" err="1"/>
              <a:t>Kleen</a:t>
            </a:r>
            <a:r>
              <a:rPr lang="cs-CZ" sz="1700" dirty="0"/>
              <a:t>, H. (2018). </a:t>
            </a:r>
            <a:r>
              <a:rPr lang="cs-CZ" sz="1700" dirty="0" err="1"/>
              <a:t>Teachers</a:t>
            </a:r>
            <a:r>
              <a:rPr lang="cs-CZ" sz="1700" dirty="0"/>
              <a:t>' </a:t>
            </a:r>
            <a:r>
              <a:rPr lang="cs-CZ" sz="1700" dirty="0" err="1"/>
              <a:t>responses</a:t>
            </a:r>
            <a:r>
              <a:rPr lang="cs-CZ" sz="1700" dirty="0"/>
              <a:t> to student </a:t>
            </a:r>
            <a:r>
              <a:rPr lang="cs-CZ" sz="1700" dirty="0" err="1"/>
              <a:t>misbehavior</a:t>
            </a:r>
            <a:r>
              <a:rPr lang="cs-CZ" sz="1700" dirty="0"/>
              <a:t>: </a:t>
            </a:r>
            <a:r>
              <a:rPr lang="cs-CZ" sz="1700" dirty="0" err="1"/>
              <a:t>The</a:t>
            </a:r>
            <a:r>
              <a:rPr lang="cs-CZ" sz="1700" dirty="0"/>
              <a:t> role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expertise</a:t>
            </a:r>
            <a:r>
              <a:rPr lang="cs-CZ" sz="1700" dirty="0"/>
              <a:t>. </a:t>
            </a:r>
            <a:r>
              <a:rPr lang="cs-CZ" sz="1700" dirty="0" err="1"/>
              <a:t>Teaching</a:t>
            </a:r>
            <a:r>
              <a:rPr lang="cs-CZ" sz="1700" dirty="0"/>
              <a:t> </a:t>
            </a:r>
            <a:r>
              <a:rPr lang="cs-CZ" sz="1700" dirty="0" err="1"/>
              <a:t>Education</a:t>
            </a:r>
            <a:r>
              <a:rPr lang="cs-CZ" sz="1700" dirty="0"/>
              <a:t>, 30(1), 52–68. https://doi.org/10.1080/10476210.2018.144402​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700" dirty="0" err="1"/>
              <a:t>Hansen</a:t>
            </a:r>
            <a:r>
              <a:rPr lang="cs-CZ" sz="1700" dirty="0"/>
              <a:t>, J. H., </a:t>
            </a:r>
            <a:r>
              <a:rPr lang="cs-CZ" sz="1700" dirty="0" err="1"/>
              <a:t>Carrington</a:t>
            </a:r>
            <a:r>
              <a:rPr lang="cs-CZ" sz="1700" dirty="0"/>
              <a:t>, S., Jensen, Ch. R., </a:t>
            </a:r>
            <a:r>
              <a:rPr lang="cs-CZ" sz="1700" dirty="0" err="1"/>
              <a:t>Molbæk</a:t>
            </a:r>
            <a:r>
              <a:rPr lang="cs-CZ" sz="1700" dirty="0"/>
              <a:t>, M., &amp; </a:t>
            </a:r>
            <a:r>
              <a:rPr lang="cs-CZ" sz="1700" dirty="0" err="1"/>
              <a:t>Secher</a:t>
            </a:r>
            <a:r>
              <a:rPr lang="cs-CZ" sz="1700" dirty="0"/>
              <a:t>, &amp; M. Ch. Schmidt (2020) </a:t>
            </a:r>
            <a:r>
              <a:rPr lang="cs-CZ" sz="1700" dirty="0" err="1"/>
              <a:t>The</a:t>
            </a:r>
            <a:r>
              <a:rPr lang="cs-CZ" sz="1700" dirty="0"/>
              <a:t> </a:t>
            </a:r>
            <a:r>
              <a:rPr lang="cs-CZ" sz="1700" dirty="0" err="1"/>
              <a:t>collaborative</a:t>
            </a:r>
            <a:r>
              <a:rPr lang="cs-CZ" sz="1700" dirty="0"/>
              <a:t> </a:t>
            </a:r>
            <a:r>
              <a:rPr lang="cs-CZ" sz="1700" dirty="0" err="1"/>
              <a:t>practice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inclusion</a:t>
            </a:r>
            <a:r>
              <a:rPr lang="cs-CZ" sz="1700" dirty="0"/>
              <a:t> and </a:t>
            </a:r>
            <a:r>
              <a:rPr lang="cs-CZ" sz="1700" dirty="0" err="1"/>
              <a:t>exclusion</a:t>
            </a:r>
            <a:r>
              <a:rPr lang="cs-CZ" sz="1700" dirty="0"/>
              <a:t>, </a:t>
            </a:r>
            <a:r>
              <a:rPr lang="cs-CZ" sz="1700" dirty="0" err="1"/>
              <a:t>Nordic</a:t>
            </a:r>
            <a:r>
              <a:rPr lang="cs-CZ" sz="1700" dirty="0"/>
              <a:t> </a:t>
            </a:r>
            <a:r>
              <a:rPr lang="cs-CZ" sz="1700" dirty="0" err="1"/>
              <a:t>Journal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Studies</a:t>
            </a:r>
            <a:r>
              <a:rPr lang="cs-CZ" sz="1700" dirty="0"/>
              <a:t> in </a:t>
            </a:r>
            <a:r>
              <a:rPr lang="cs-CZ" sz="1700" dirty="0" err="1"/>
              <a:t>Educational</a:t>
            </a:r>
            <a:r>
              <a:rPr lang="cs-CZ" sz="1700" dirty="0"/>
              <a:t> </a:t>
            </a:r>
            <a:r>
              <a:rPr lang="cs-CZ" sz="1700" dirty="0" err="1"/>
              <a:t>Policy</a:t>
            </a:r>
            <a:r>
              <a:rPr lang="cs-CZ" sz="1700" dirty="0"/>
              <a:t>, 6(1), 47-57. https://doi.org/10.1080/20020317.2020.1730112​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700" dirty="0" err="1"/>
              <a:t>Hattie</a:t>
            </a:r>
            <a:r>
              <a:rPr lang="cs-CZ" sz="1700" dirty="0"/>
              <a:t>, J. (2008). </a:t>
            </a:r>
            <a:r>
              <a:rPr lang="cs-CZ" sz="1700" dirty="0" err="1"/>
              <a:t>Visible</a:t>
            </a:r>
            <a:r>
              <a:rPr lang="cs-CZ" sz="1700" dirty="0"/>
              <a:t> learning: A </a:t>
            </a:r>
            <a:r>
              <a:rPr lang="cs-CZ" sz="1700" dirty="0" err="1"/>
              <a:t>synthesis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over</a:t>
            </a:r>
            <a:r>
              <a:rPr lang="cs-CZ" sz="1700" dirty="0"/>
              <a:t> 800 meta-</a:t>
            </a:r>
            <a:r>
              <a:rPr lang="cs-CZ" sz="1700" dirty="0" err="1"/>
              <a:t>analyses</a:t>
            </a:r>
            <a:r>
              <a:rPr lang="cs-CZ" sz="1700" dirty="0"/>
              <a:t> </a:t>
            </a:r>
            <a:r>
              <a:rPr lang="cs-CZ" sz="1700" dirty="0" err="1"/>
              <a:t>relating</a:t>
            </a:r>
            <a:r>
              <a:rPr lang="cs-CZ" sz="1700" dirty="0"/>
              <a:t> to </a:t>
            </a:r>
            <a:r>
              <a:rPr lang="cs-CZ" sz="1700" dirty="0" err="1"/>
              <a:t>achievement</a:t>
            </a:r>
            <a:r>
              <a:rPr lang="cs-CZ" sz="1700" dirty="0"/>
              <a:t>. </a:t>
            </a:r>
            <a:r>
              <a:rPr lang="cs-CZ" sz="1700" dirty="0" err="1"/>
              <a:t>Routledge</a:t>
            </a:r>
            <a:r>
              <a:rPr lang="cs-CZ" sz="1700" dirty="0"/>
              <a:t>.​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CF43A393-4A12-942F-9576-2F69C1A9F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994" y="0"/>
            <a:ext cx="10515600" cy="1325563"/>
          </a:xfrm>
        </p:spPr>
        <p:txBody>
          <a:bodyPr/>
          <a:lstStyle/>
          <a:p>
            <a:r>
              <a:rPr lang="cs-CZ" dirty="0"/>
              <a:t>Zdroje</a:t>
            </a:r>
          </a:p>
        </p:txBody>
      </p:sp>
    </p:spTree>
    <p:extLst>
      <p:ext uri="{BB962C8B-B14F-4D97-AF65-F5344CB8AC3E}">
        <p14:creationId xmlns:p14="http://schemas.microsoft.com/office/powerpoint/2010/main" val="2993417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047818-A77B-313D-ACCB-B6CA337E7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29" y="1364542"/>
            <a:ext cx="11528854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700" dirty="0"/>
              <a:t>Karasova, J., &amp; Nehyba, J. (2025). Novice </a:t>
            </a:r>
            <a:r>
              <a:rPr lang="cs-CZ" sz="1700" dirty="0" err="1"/>
              <a:t>teachers</a:t>
            </a:r>
            <a:r>
              <a:rPr lang="cs-CZ" sz="1700" dirty="0"/>
              <a:t>' </a:t>
            </a:r>
            <a:r>
              <a:rPr lang="cs-CZ" sz="1700" dirty="0" err="1"/>
              <a:t>classroom</a:t>
            </a:r>
            <a:r>
              <a:rPr lang="cs-CZ" sz="1700" dirty="0"/>
              <a:t> </a:t>
            </a:r>
            <a:r>
              <a:rPr lang="cs-CZ" sz="1700" dirty="0" err="1"/>
              <a:t>behaviour</a:t>
            </a:r>
            <a:r>
              <a:rPr lang="cs-CZ" sz="1700" dirty="0"/>
              <a:t> management: </a:t>
            </a:r>
            <a:r>
              <a:rPr lang="cs-CZ" sz="1700" dirty="0" err="1"/>
              <a:t>Situations</a:t>
            </a:r>
            <a:r>
              <a:rPr lang="cs-CZ" sz="1700" dirty="0"/>
              <a:t>, </a:t>
            </a:r>
            <a:r>
              <a:rPr lang="cs-CZ" sz="1700" dirty="0" err="1"/>
              <a:t>responses</a:t>
            </a:r>
            <a:r>
              <a:rPr lang="cs-CZ" sz="1700" dirty="0"/>
              <a:t> and </a:t>
            </a:r>
            <a:r>
              <a:rPr lang="cs-CZ" sz="1700" dirty="0" err="1"/>
              <a:t>impact</a:t>
            </a:r>
            <a:r>
              <a:rPr lang="cs-CZ" sz="1700" dirty="0"/>
              <a:t> on student </a:t>
            </a:r>
            <a:r>
              <a:rPr lang="cs-CZ" sz="1700" dirty="0" err="1"/>
              <a:t>behaviour</a:t>
            </a:r>
            <a:r>
              <a:rPr lang="cs-CZ" sz="1700" dirty="0"/>
              <a:t>. </a:t>
            </a:r>
            <a:r>
              <a:rPr lang="cs-CZ" sz="1700" dirty="0" err="1"/>
              <a:t>British</a:t>
            </a:r>
            <a:r>
              <a:rPr lang="cs-CZ" sz="1700" dirty="0"/>
              <a:t> </a:t>
            </a:r>
            <a:r>
              <a:rPr lang="cs-CZ" sz="1700" dirty="0" err="1"/>
              <a:t>Educational</a:t>
            </a:r>
            <a:r>
              <a:rPr lang="cs-CZ" sz="1700" dirty="0"/>
              <a:t> </a:t>
            </a:r>
            <a:r>
              <a:rPr lang="cs-CZ" sz="1700" dirty="0" err="1"/>
              <a:t>Research</a:t>
            </a:r>
            <a:r>
              <a:rPr lang="cs-CZ" sz="1700" dirty="0"/>
              <a:t> </a:t>
            </a:r>
            <a:r>
              <a:rPr lang="cs-CZ" sz="1700" dirty="0" err="1"/>
              <a:t>Journal</a:t>
            </a:r>
            <a:r>
              <a:rPr lang="cs-CZ" sz="1700" dirty="0"/>
              <a:t>. https://doi.org/10.1002/berj.4166​</a:t>
            </a:r>
          </a:p>
          <a:p>
            <a:pPr marL="0" indent="0">
              <a:buNone/>
            </a:pPr>
            <a:r>
              <a:rPr lang="cs-CZ" sz="1700" dirty="0"/>
              <a:t>Lambert, M. J. (2010). </a:t>
            </a:r>
            <a:r>
              <a:rPr lang="cs-CZ" sz="1700" dirty="0" err="1"/>
              <a:t>Prevention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treatment</a:t>
            </a:r>
            <a:r>
              <a:rPr lang="cs-CZ" sz="1700" dirty="0"/>
              <a:t> </a:t>
            </a:r>
            <a:r>
              <a:rPr lang="cs-CZ" sz="1700" dirty="0" err="1"/>
              <a:t>failure</a:t>
            </a:r>
            <a:r>
              <a:rPr lang="cs-CZ" sz="1700" dirty="0"/>
              <a:t>: </a:t>
            </a:r>
            <a:r>
              <a:rPr lang="cs-CZ" sz="1700" dirty="0" err="1"/>
              <a:t>The</a:t>
            </a:r>
            <a:r>
              <a:rPr lang="cs-CZ" sz="1700" dirty="0"/>
              <a:t> use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measuring</a:t>
            </a:r>
            <a:r>
              <a:rPr lang="cs-CZ" sz="1700" dirty="0"/>
              <a:t>, monitoring, and feedback in </a:t>
            </a:r>
            <a:r>
              <a:rPr lang="cs-CZ" sz="1700" dirty="0" err="1"/>
              <a:t>clinical</a:t>
            </a:r>
            <a:r>
              <a:rPr lang="cs-CZ" sz="1700" dirty="0"/>
              <a:t> </a:t>
            </a:r>
            <a:r>
              <a:rPr lang="cs-CZ" sz="1700" dirty="0" err="1"/>
              <a:t>practice</a:t>
            </a:r>
            <a:r>
              <a:rPr lang="cs-CZ" sz="1700" dirty="0"/>
              <a:t>. </a:t>
            </a:r>
            <a:r>
              <a:rPr lang="cs-CZ" sz="1700" dirty="0" err="1"/>
              <a:t>American</a:t>
            </a:r>
            <a:r>
              <a:rPr lang="cs-CZ" sz="1700" dirty="0"/>
              <a:t> </a:t>
            </a:r>
            <a:r>
              <a:rPr lang="cs-CZ" sz="1700" dirty="0" err="1"/>
              <a:t>Psychological</a:t>
            </a:r>
            <a:r>
              <a:rPr lang="cs-CZ" sz="1700" dirty="0"/>
              <a:t> </a:t>
            </a:r>
            <a:r>
              <a:rPr lang="cs-CZ" sz="1700" dirty="0" err="1"/>
              <a:t>Association</a:t>
            </a:r>
            <a:r>
              <a:rPr lang="cs-CZ" sz="1700" dirty="0"/>
              <a:t>.   ​</a:t>
            </a:r>
          </a:p>
          <a:p>
            <a:pPr marL="0" indent="0">
              <a:buNone/>
            </a:pPr>
            <a:r>
              <a:rPr lang="cs-CZ" sz="1700" dirty="0"/>
              <a:t>Ministerstvo školství, mládeže a tělovýchovy. (2025). Jaké to je vstupovat do učitelské profese? Připravenost, motivace a adaptace. Národní šetření učitelských kompetencí začínajících učitelek a učitelů 2024.​</a:t>
            </a:r>
          </a:p>
          <a:p>
            <a:pPr marL="0" indent="0">
              <a:buNone/>
            </a:pPr>
            <a:r>
              <a:rPr lang="cs-CZ" sz="1700" dirty="0"/>
              <a:t>OECD. (2024). </a:t>
            </a:r>
            <a:r>
              <a:rPr lang="cs-CZ" sz="1700" dirty="0" err="1"/>
              <a:t>Education</a:t>
            </a:r>
            <a:r>
              <a:rPr lang="cs-CZ" sz="1700" dirty="0"/>
              <a:t> </a:t>
            </a:r>
            <a:r>
              <a:rPr lang="cs-CZ" sz="1700" dirty="0" err="1"/>
              <a:t>at</a:t>
            </a:r>
            <a:r>
              <a:rPr lang="cs-CZ" sz="1700" dirty="0"/>
              <a:t> a glance 2024: OECD </a:t>
            </a:r>
            <a:r>
              <a:rPr lang="cs-CZ" sz="1700" dirty="0" err="1"/>
              <a:t>indicators</a:t>
            </a:r>
            <a:r>
              <a:rPr lang="cs-CZ" sz="1700" dirty="0"/>
              <a:t>. OECD </a:t>
            </a:r>
            <a:r>
              <a:rPr lang="cs-CZ" sz="1700" dirty="0" err="1"/>
              <a:t>Publishing</a:t>
            </a:r>
            <a:r>
              <a:rPr lang="cs-CZ" sz="1700" dirty="0"/>
              <a:t>. https://doi.org/10.1787/c00cad36-en​</a:t>
            </a:r>
          </a:p>
          <a:p>
            <a:pPr marL="0" indent="0">
              <a:buNone/>
            </a:pPr>
            <a:r>
              <a:rPr lang="cs-CZ" sz="1700" dirty="0"/>
              <a:t>OECD. (2019). </a:t>
            </a:r>
            <a:r>
              <a:rPr lang="cs-CZ" sz="1700" dirty="0" err="1"/>
              <a:t>The</a:t>
            </a:r>
            <a:r>
              <a:rPr lang="cs-CZ" sz="1700" dirty="0"/>
              <a:t> OECD Learning </a:t>
            </a:r>
            <a:r>
              <a:rPr lang="cs-CZ" sz="1700" dirty="0" err="1"/>
              <a:t>Compass</a:t>
            </a:r>
            <a:r>
              <a:rPr lang="cs-CZ" sz="1700" dirty="0"/>
              <a:t> 2030. OECD </a:t>
            </a:r>
            <a:r>
              <a:rPr lang="cs-CZ" sz="1700" dirty="0" err="1"/>
              <a:t>Future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Education</a:t>
            </a:r>
            <a:r>
              <a:rPr lang="cs-CZ" sz="1700" dirty="0"/>
              <a:t> and </a:t>
            </a:r>
            <a:r>
              <a:rPr lang="cs-CZ" sz="1700" dirty="0" err="1"/>
              <a:t>Skills</a:t>
            </a:r>
            <a:r>
              <a:rPr lang="cs-CZ" sz="1700" dirty="0"/>
              <a:t> 2030. Získáno z https://www.oecd.org/education/2030-project/learning-compass-2030/​</a:t>
            </a:r>
          </a:p>
          <a:p>
            <a:pPr marL="0" indent="0">
              <a:buNone/>
            </a:pPr>
            <a:r>
              <a:rPr lang="cs-CZ" sz="1700" dirty="0" err="1"/>
              <a:t>Paju</a:t>
            </a:r>
            <a:r>
              <a:rPr lang="cs-CZ" sz="1700" dirty="0"/>
              <a:t>, B., </a:t>
            </a:r>
            <a:r>
              <a:rPr lang="cs-CZ" sz="1700" dirty="0" err="1"/>
              <a:t>Kajamaa</a:t>
            </a:r>
            <a:r>
              <a:rPr lang="cs-CZ" sz="1700" dirty="0"/>
              <a:t>, A., </a:t>
            </a:r>
            <a:r>
              <a:rPr lang="cs-CZ" sz="1700" dirty="0" err="1"/>
              <a:t>Pirttimaa</a:t>
            </a:r>
            <a:r>
              <a:rPr lang="cs-CZ" sz="1700" dirty="0"/>
              <a:t>, R., &amp; Kontu, E. (2021). </a:t>
            </a:r>
            <a:r>
              <a:rPr lang="cs-CZ" sz="1700" dirty="0" err="1"/>
              <a:t>Collaboration</a:t>
            </a:r>
            <a:r>
              <a:rPr lang="cs-CZ" sz="1700" dirty="0"/>
              <a:t> </a:t>
            </a:r>
            <a:r>
              <a:rPr lang="cs-CZ" sz="1700" dirty="0" err="1"/>
              <a:t>for</a:t>
            </a:r>
            <a:r>
              <a:rPr lang="cs-CZ" sz="1700" dirty="0"/>
              <a:t> </a:t>
            </a:r>
            <a:r>
              <a:rPr lang="cs-CZ" sz="1700" dirty="0" err="1"/>
              <a:t>Inclusive</a:t>
            </a:r>
            <a:r>
              <a:rPr lang="cs-CZ" sz="1700" dirty="0"/>
              <a:t> </a:t>
            </a:r>
            <a:r>
              <a:rPr lang="cs-CZ" sz="1700" dirty="0" err="1"/>
              <a:t>Practices</a:t>
            </a:r>
            <a:r>
              <a:rPr lang="cs-CZ" sz="1700" dirty="0"/>
              <a:t>: </a:t>
            </a:r>
            <a:r>
              <a:rPr lang="cs-CZ" sz="1700" dirty="0" err="1"/>
              <a:t>Teaching</a:t>
            </a:r>
            <a:r>
              <a:rPr lang="cs-CZ" sz="1700" dirty="0"/>
              <a:t> </a:t>
            </a:r>
            <a:r>
              <a:rPr lang="cs-CZ" sz="1700" dirty="0" err="1"/>
              <a:t>Staff</a:t>
            </a:r>
            <a:r>
              <a:rPr lang="cs-CZ" sz="1700" dirty="0"/>
              <a:t> </a:t>
            </a:r>
            <a:r>
              <a:rPr lang="cs-CZ" sz="1700" dirty="0" err="1"/>
              <a:t>Perspectives</a:t>
            </a:r>
            <a:r>
              <a:rPr lang="cs-CZ" sz="1700" dirty="0"/>
              <a:t> </a:t>
            </a:r>
            <a:r>
              <a:rPr lang="cs-CZ" sz="1700" dirty="0" err="1"/>
              <a:t>from</a:t>
            </a:r>
            <a:r>
              <a:rPr lang="cs-CZ" sz="1700" dirty="0"/>
              <a:t> </a:t>
            </a:r>
            <a:r>
              <a:rPr lang="cs-CZ" sz="1700" dirty="0" err="1"/>
              <a:t>Finland</a:t>
            </a:r>
            <a:r>
              <a:rPr lang="cs-CZ" sz="1700" dirty="0"/>
              <a:t>. </a:t>
            </a:r>
            <a:r>
              <a:rPr lang="cs-CZ" sz="1700" dirty="0" err="1"/>
              <a:t>Scandinavian</a:t>
            </a:r>
            <a:r>
              <a:rPr lang="cs-CZ" sz="1700" dirty="0"/>
              <a:t> </a:t>
            </a:r>
            <a:r>
              <a:rPr lang="cs-CZ" sz="1700" dirty="0" err="1"/>
              <a:t>Journal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Educational</a:t>
            </a:r>
            <a:r>
              <a:rPr lang="cs-CZ" sz="1700" dirty="0"/>
              <a:t> </a:t>
            </a:r>
            <a:r>
              <a:rPr lang="cs-CZ" sz="1700" dirty="0" err="1"/>
              <a:t>Research</a:t>
            </a:r>
            <a:r>
              <a:rPr lang="cs-CZ" sz="1700" dirty="0"/>
              <a:t>, 83(3), 1-14. https://doi.org/10.1080/00313831.2020.1869087​</a:t>
            </a:r>
          </a:p>
          <a:p>
            <a:pPr marL="0" indent="0">
              <a:buNone/>
            </a:pPr>
            <a:r>
              <a:rPr lang="cs-CZ" sz="1700" dirty="0" err="1"/>
              <a:t>Schonert</a:t>
            </a:r>
            <a:r>
              <a:rPr lang="cs-CZ" sz="1700" dirty="0"/>
              <a:t>-Reichl, K. A. (2017). Social and </a:t>
            </a:r>
            <a:r>
              <a:rPr lang="cs-CZ" sz="1700" dirty="0" err="1"/>
              <a:t>emotional</a:t>
            </a:r>
            <a:r>
              <a:rPr lang="cs-CZ" sz="1700" dirty="0"/>
              <a:t> learning and </a:t>
            </a:r>
            <a:r>
              <a:rPr lang="cs-CZ" sz="1700" dirty="0" err="1"/>
              <a:t>teachers</a:t>
            </a:r>
            <a:r>
              <a:rPr lang="cs-CZ" sz="1700" dirty="0"/>
              <a:t>. </a:t>
            </a:r>
            <a:r>
              <a:rPr lang="cs-CZ" sz="1700" dirty="0" err="1"/>
              <a:t>Future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Children</a:t>
            </a:r>
            <a:r>
              <a:rPr lang="cs-CZ" sz="1700" dirty="0"/>
              <a:t>, 27(1), 137–155. https://doi.org/10.1353/foc.2017.0007​</a:t>
            </a:r>
          </a:p>
          <a:p>
            <a:pPr marL="0" indent="0">
              <a:buNone/>
            </a:pPr>
            <a:r>
              <a:rPr lang="cs-CZ" sz="1700" dirty="0" err="1"/>
              <a:t>Shank</a:t>
            </a:r>
            <a:r>
              <a:rPr lang="cs-CZ" sz="1700" dirty="0"/>
              <a:t>, M. K. (2023). Novice </a:t>
            </a:r>
            <a:r>
              <a:rPr lang="cs-CZ" sz="1700" dirty="0" err="1"/>
              <a:t>teachers</a:t>
            </a:r>
            <a:r>
              <a:rPr lang="cs-CZ" sz="1700" dirty="0"/>
              <a:t>’ </a:t>
            </a:r>
            <a:r>
              <a:rPr lang="cs-CZ" sz="1700" dirty="0" err="1"/>
              <a:t>training</a:t>
            </a:r>
            <a:r>
              <a:rPr lang="cs-CZ" sz="1700" dirty="0"/>
              <a:t> and support </a:t>
            </a:r>
            <a:r>
              <a:rPr lang="cs-CZ" sz="1700" dirty="0" err="1"/>
              <a:t>needs</a:t>
            </a:r>
            <a:r>
              <a:rPr lang="cs-CZ" sz="1700" dirty="0"/>
              <a:t> in evidence-</a:t>
            </a:r>
            <a:r>
              <a:rPr lang="cs-CZ" sz="1700" dirty="0" err="1"/>
              <a:t>based</a:t>
            </a:r>
            <a:r>
              <a:rPr lang="cs-CZ" sz="1700" dirty="0"/>
              <a:t> </a:t>
            </a:r>
            <a:r>
              <a:rPr lang="cs-CZ" sz="1700" dirty="0" err="1"/>
              <a:t>classroom</a:t>
            </a:r>
            <a:r>
              <a:rPr lang="cs-CZ" sz="1700" dirty="0"/>
              <a:t> management. </a:t>
            </a:r>
            <a:r>
              <a:rPr lang="cs-CZ" sz="1700" dirty="0" err="1"/>
              <a:t>Preventing</a:t>
            </a:r>
            <a:r>
              <a:rPr lang="cs-CZ" sz="1700" dirty="0"/>
              <a:t> </a:t>
            </a:r>
            <a:r>
              <a:rPr lang="cs-CZ" sz="1700" dirty="0" err="1"/>
              <a:t>School</a:t>
            </a:r>
            <a:r>
              <a:rPr lang="cs-CZ" sz="1700" dirty="0"/>
              <a:t> </a:t>
            </a:r>
            <a:r>
              <a:rPr lang="cs-CZ" sz="1700" dirty="0" err="1"/>
              <a:t>Failure</a:t>
            </a:r>
            <a:r>
              <a:rPr lang="cs-CZ" sz="1700" dirty="0"/>
              <a:t>: </a:t>
            </a:r>
            <a:r>
              <a:rPr lang="cs-CZ" sz="1700" dirty="0" err="1"/>
              <a:t>Alternative</a:t>
            </a:r>
            <a:r>
              <a:rPr lang="cs-CZ" sz="1700" dirty="0"/>
              <a:t> </a:t>
            </a:r>
            <a:r>
              <a:rPr lang="cs-CZ" sz="1700" dirty="0" err="1"/>
              <a:t>Education</a:t>
            </a:r>
            <a:r>
              <a:rPr lang="cs-CZ" sz="1700" dirty="0"/>
              <a:t> </a:t>
            </a:r>
            <a:r>
              <a:rPr lang="cs-CZ" sz="1700" dirty="0" err="1"/>
              <a:t>for</a:t>
            </a:r>
            <a:r>
              <a:rPr lang="cs-CZ" sz="1700" dirty="0"/>
              <a:t> </a:t>
            </a:r>
            <a:r>
              <a:rPr lang="cs-CZ" sz="1700" dirty="0" err="1"/>
              <a:t>Children</a:t>
            </a:r>
            <a:r>
              <a:rPr lang="cs-CZ" sz="1700" dirty="0"/>
              <a:t> and </a:t>
            </a:r>
            <a:r>
              <a:rPr lang="cs-CZ" sz="1700" dirty="0" err="1"/>
              <a:t>Youth</a:t>
            </a:r>
            <a:r>
              <a:rPr lang="cs-CZ" sz="1700" dirty="0"/>
              <a:t>, 67(4), 197–208. https://doi.org/10.1080/1045988x.2023.2195361​</a:t>
            </a:r>
          </a:p>
          <a:p>
            <a:pPr marL="0" indent="0">
              <a:buNone/>
            </a:pPr>
            <a:r>
              <a:rPr lang="cs-CZ" sz="1700" dirty="0"/>
              <a:t>UNESCO. (2021). </a:t>
            </a:r>
            <a:r>
              <a:rPr lang="cs-CZ" sz="1700" dirty="0" err="1"/>
              <a:t>Reimagining</a:t>
            </a:r>
            <a:r>
              <a:rPr lang="cs-CZ" sz="1700" dirty="0"/>
              <a:t> </a:t>
            </a:r>
            <a:r>
              <a:rPr lang="cs-CZ" sz="1700" dirty="0" err="1"/>
              <a:t>our</a:t>
            </a:r>
            <a:r>
              <a:rPr lang="cs-CZ" sz="1700" dirty="0"/>
              <a:t> futures </a:t>
            </a:r>
            <a:r>
              <a:rPr lang="cs-CZ" sz="1700" dirty="0" err="1"/>
              <a:t>together</a:t>
            </a:r>
            <a:r>
              <a:rPr lang="cs-CZ" sz="1700" dirty="0"/>
              <a:t>: A </a:t>
            </a:r>
            <a:r>
              <a:rPr lang="cs-CZ" sz="1700" dirty="0" err="1"/>
              <a:t>new</a:t>
            </a:r>
            <a:r>
              <a:rPr lang="cs-CZ" sz="1700" dirty="0"/>
              <a:t> </a:t>
            </a:r>
            <a:r>
              <a:rPr lang="cs-CZ" sz="1700" dirty="0" err="1"/>
              <a:t>social</a:t>
            </a:r>
            <a:r>
              <a:rPr lang="cs-CZ" sz="1700" dirty="0"/>
              <a:t> </a:t>
            </a:r>
            <a:r>
              <a:rPr lang="cs-CZ" sz="1700" dirty="0" err="1"/>
              <a:t>contract</a:t>
            </a:r>
            <a:r>
              <a:rPr lang="cs-CZ" sz="1700" dirty="0"/>
              <a:t> </a:t>
            </a:r>
            <a:r>
              <a:rPr lang="cs-CZ" sz="1700" dirty="0" err="1"/>
              <a:t>for</a:t>
            </a:r>
            <a:r>
              <a:rPr lang="cs-CZ" sz="1700" dirty="0"/>
              <a:t> </a:t>
            </a:r>
            <a:r>
              <a:rPr lang="cs-CZ" sz="1700" dirty="0" err="1"/>
              <a:t>education</a:t>
            </a:r>
            <a:r>
              <a:rPr lang="cs-CZ" sz="1700" dirty="0"/>
              <a:t>. https://unesdoc.unesco.org/ark:/48223/pf0000379707​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E081779-AFAC-074B-78B5-9BB3381EB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129" y="215857"/>
            <a:ext cx="10515600" cy="1325563"/>
          </a:xfrm>
        </p:spPr>
        <p:txBody>
          <a:bodyPr/>
          <a:lstStyle/>
          <a:p>
            <a:r>
              <a:rPr lang="cs-CZ" dirty="0"/>
              <a:t>Zdroje</a:t>
            </a:r>
          </a:p>
        </p:txBody>
      </p:sp>
    </p:spTree>
    <p:extLst>
      <p:ext uri="{BB962C8B-B14F-4D97-AF65-F5344CB8AC3E}">
        <p14:creationId xmlns:p14="http://schemas.microsoft.com/office/powerpoint/2010/main" val="2501697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686D86-96C9-49F0-AA14-390C176F9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7448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600" dirty="0"/>
              <a:t>Nutná </a:t>
            </a:r>
            <a:r>
              <a:rPr lang="cs-CZ" sz="2600" b="1" dirty="0"/>
              <a:t>proměna vzdělávání </a:t>
            </a:r>
            <a:r>
              <a:rPr lang="cs-CZ" sz="2600" dirty="0"/>
              <a:t>budoucích pomáhajících profesí jako reakce na potřeby 21. století </a:t>
            </a:r>
            <a:r>
              <a:rPr lang="cs-CZ" sz="2200" dirty="0"/>
              <a:t>(OECD, 2019, 2024; UNESCO, 2021)​</a:t>
            </a:r>
          </a:p>
          <a:p>
            <a:pPr marL="0" indent="0">
              <a:buNone/>
            </a:pPr>
            <a:r>
              <a:rPr lang="cs-CZ" sz="2600" dirty="0"/>
              <a:t>Integrace inovativních přístupů ​</a:t>
            </a:r>
          </a:p>
          <a:p>
            <a:pPr marL="0" indent="0">
              <a:buNone/>
            </a:pPr>
            <a:r>
              <a:rPr lang="cs-CZ" sz="2600" dirty="0"/>
              <a:t>Strategie vzdělávací politiky ČR do roku 2030+ </a:t>
            </a:r>
            <a:r>
              <a:rPr lang="cs-CZ" sz="2200" dirty="0"/>
              <a:t>(MŠMT, 2020)​</a:t>
            </a:r>
          </a:p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r>
              <a:rPr lang="cs-CZ" sz="2600" b="1" dirty="0"/>
              <a:t>Systémové změny </a:t>
            </a:r>
            <a:r>
              <a:rPr lang="cs-CZ" sz="2600" dirty="0"/>
              <a:t>v náhledu na individuální přístup k žákům =&gt; proměny v praxi učitelů </a:t>
            </a:r>
            <a:r>
              <a:rPr lang="cs-CZ" sz="2200" dirty="0"/>
              <a:t>(</a:t>
            </a:r>
            <a:r>
              <a:rPr lang="cs-CZ" sz="2200" dirty="0" err="1"/>
              <a:t>Hansen</a:t>
            </a:r>
            <a:r>
              <a:rPr lang="cs-CZ" sz="2200" dirty="0"/>
              <a:t> et al., 2020; </a:t>
            </a:r>
            <a:r>
              <a:rPr lang="cs-CZ" sz="2200" dirty="0" err="1"/>
              <a:t>Paju</a:t>
            </a:r>
            <a:r>
              <a:rPr lang="cs-CZ" sz="2200" dirty="0"/>
              <a:t> et al., 2021)​</a:t>
            </a:r>
          </a:p>
          <a:p>
            <a:pPr marL="0" indent="0">
              <a:buNone/>
            </a:pPr>
            <a:r>
              <a:rPr lang="cs-CZ" sz="2600" dirty="0"/>
              <a:t>Nutnost formovat učitele jako "aktivní profesionály" </a:t>
            </a:r>
            <a:r>
              <a:rPr lang="cs-CZ" sz="2200" dirty="0"/>
              <a:t>(Florian &amp; </a:t>
            </a:r>
            <a:r>
              <a:rPr lang="cs-CZ" sz="2200" dirty="0" err="1"/>
              <a:t>Spratt</a:t>
            </a:r>
            <a:r>
              <a:rPr lang="cs-CZ" sz="2200" dirty="0"/>
              <a:t>, 2013)​</a:t>
            </a:r>
          </a:p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r>
              <a:rPr lang="cs-CZ" sz="2600" dirty="0"/>
              <a:t>Otázka </a:t>
            </a:r>
            <a:r>
              <a:rPr lang="cs-CZ" sz="2600" b="1" dirty="0"/>
              <a:t>evidence-</a:t>
            </a:r>
            <a:r>
              <a:rPr lang="cs-CZ" sz="2600" b="1" dirty="0" err="1"/>
              <a:t>based</a:t>
            </a:r>
            <a:r>
              <a:rPr lang="cs-CZ" sz="2600" dirty="0"/>
              <a:t> v přípravě​ pomáhajících profesí</a:t>
            </a:r>
          </a:p>
          <a:p>
            <a:pPr marL="0" indent="0">
              <a:buNone/>
            </a:pPr>
            <a:r>
              <a:rPr lang="cs-CZ" sz="2600" dirty="0"/>
              <a:t>Rostoucí zájem, inspirace zahraničními modely, pilotní implementace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BDCFCCDD-DD5E-8F5A-86C5-D5D93B362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654827"/>
              </p:ext>
            </p:extLst>
          </p:nvPr>
        </p:nvGraphicFramePr>
        <p:xfrm>
          <a:off x="951470" y="6226638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336735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572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640D3-E711-82DA-3EEB-979F7B795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435BDB-A128-5BDF-E74B-851BF0E99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872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dirty="0"/>
              <a:t>Evidence-</a:t>
            </a:r>
            <a:r>
              <a:rPr lang="cs-CZ" sz="2600" dirty="0" err="1"/>
              <a:t>based</a:t>
            </a:r>
            <a:r>
              <a:rPr lang="cs-CZ" sz="2600" dirty="0"/>
              <a:t> přístupy = ohled na jedinečnost každého žáka a jeho specifické potřeby, nikoliv univerzální řešení pro "diagnózy" </a:t>
            </a:r>
            <a:r>
              <a:rPr lang="cs-CZ" sz="2200" dirty="0"/>
              <a:t>(</a:t>
            </a:r>
            <a:r>
              <a:rPr lang="cs-CZ" sz="2200" dirty="0" err="1"/>
              <a:t>Barkham</a:t>
            </a:r>
            <a:r>
              <a:rPr lang="cs-CZ" sz="2200" dirty="0"/>
              <a:t> et al., 2010; </a:t>
            </a:r>
            <a:r>
              <a:rPr lang="cs-CZ" sz="2200" dirty="0" err="1"/>
              <a:t>Duncan</a:t>
            </a:r>
            <a:r>
              <a:rPr lang="cs-CZ" sz="2200" dirty="0"/>
              <a:t> et al., 2010; Lambert, 2010)​</a:t>
            </a:r>
          </a:p>
          <a:p>
            <a:pPr marL="0" indent="0">
              <a:buNone/>
            </a:pPr>
            <a:r>
              <a:rPr lang="cs-CZ" sz="2600" dirty="0"/>
              <a:t>​</a:t>
            </a:r>
          </a:p>
          <a:p>
            <a:pPr marL="0" indent="0">
              <a:buNone/>
            </a:pPr>
            <a:r>
              <a:rPr lang="cs-CZ" sz="2600" dirty="0"/>
              <a:t>Pečlivě </a:t>
            </a:r>
            <a:r>
              <a:rPr lang="cs-CZ" sz="2600" b="1" dirty="0"/>
              <a:t>propojený systém</a:t>
            </a:r>
            <a:r>
              <a:rPr lang="cs-CZ" sz="2600" dirty="0"/>
              <a:t>, ve kterém všechny části spolupracují, aby vytvořily harmonický celek, který připravuje studenty na kvalitní osobní i profesní život, pod vedením zkušených odborníků​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2DDAF74F-4093-92E2-AD89-5A165C4AD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376281"/>
              </p:ext>
            </p:extLst>
          </p:nvPr>
        </p:nvGraphicFramePr>
        <p:xfrm>
          <a:off x="926756" y="6263708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336735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703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bsah obrázku oblečení, osoba, interiér, květina&#10;&#10;Obsah generovaný pomocí AI může být nesprávný.">
            <a:extLst>
              <a:ext uri="{FF2B5EF4-FFF2-40B4-BE49-F238E27FC236}">
                <a16:creationId xmlns:a16="http://schemas.microsoft.com/office/drawing/2014/main" id="{A6EFF3C3-E717-0553-4975-6EFC7B58F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371" y="370114"/>
            <a:ext cx="3817257" cy="286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Obsah obrázku oblečení, osoba, interiér, lidé&#10;&#10;Obsah vygenerovaný umělou inteligencí může být nesprávný.">
            <a:extLst>
              <a:ext uri="{FF2B5EF4-FFF2-40B4-BE49-F238E27FC236}">
                <a16:creationId xmlns:a16="http://schemas.microsoft.com/office/drawing/2014/main" id="{04DBE97C-616E-1477-AF11-25ED7CA639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576" y="3461290"/>
            <a:ext cx="5098288" cy="2668104"/>
          </a:xfrm>
          <a:prstGeom prst="rect">
            <a:avLst/>
          </a:prstGeom>
        </p:spPr>
      </p:pic>
      <p:pic>
        <p:nvPicPr>
          <p:cNvPr id="8" name="Obrázek 7" descr="Obsah obrázku oblečení, interiér, osoba, zeď&#10;&#10;Obsah vygenerovaný umělou inteligencí může být nesprávný.">
            <a:extLst>
              <a:ext uri="{FF2B5EF4-FFF2-40B4-BE49-F238E27FC236}">
                <a16:creationId xmlns:a16="http://schemas.microsoft.com/office/drawing/2014/main" id="{7287A4EC-0422-6513-1ACE-1A155170A3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59" y="272586"/>
            <a:ext cx="2293499" cy="3057999"/>
          </a:xfrm>
          <a:prstGeom prst="rect">
            <a:avLst/>
          </a:prstGeom>
        </p:spPr>
      </p:pic>
      <p:pic>
        <p:nvPicPr>
          <p:cNvPr id="10" name="Obrázek 9" descr="Obsah obrázku oblečení, Lidská tvář, muž, osoba&#10;&#10;Obsah vygenerovaný umělou inteligencí může být nesprávný.">
            <a:extLst>
              <a:ext uri="{FF2B5EF4-FFF2-40B4-BE49-F238E27FC236}">
                <a16:creationId xmlns:a16="http://schemas.microsoft.com/office/drawing/2014/main" id="{0BFCE6E0-0C95-C6C6-E87B-AF671915DE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28" y="3415941"/>
            <a:ext cx="4139215" cy="2758803"/>
          </a:xfrm>
          <a:prstGeom prst="rect">
            <a:avLst/>
          </a:prstGeom>
        </p:spPr>
      </p:pic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52652407-D47C-84BD-A9B9-469C85E425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686788"/>
              </p:ext>
            </p:extLst>
          </p:nvPr>
        </p:nvGraphicFramePr>
        <p:xfrm>
          <a:off x="840259" y="6305006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336735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  <p:pic>
        <p:nvPicPr>
          <p:cNvPr id="13" name="Obrázek 12" descr="Obsah obrázku interiér, oblečení, nábytek, zeď&#10;&#10;Obsah vygenerovaný umělou inteligencí může být nesprávný.">
            <a:extLst>
              <a:ext uri="{FF2B5EF4-FFF2-40B4-BE49-F238E27FC236}">
                <a16:creationId xmlns:a16="http://schemas.microsoft.com/office/drawing/2014/main" id="{55D6AC5F-C087-F39A-9EC6-F88BDED412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681" y="187234"/>
            <a:ext cx="2894162" cy="289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801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E6FFA-7B7C-DEFD-382F-2B45FCA16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BDC75B-8859-59B2-3742-2B546E8ED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14B0CAFD-21D8-2C8D-2733-56FF18D6F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301" y="3034341"/>
            <a:ext cx="2834746" cy="2596533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FCF94580-840E-1CB2-937D-BB5C8A0D2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6573" y="2753016"/>
            <a:ext cx="2724530" cy="287785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D86A21BC-04B9-5154-76EA-FF3476E2AF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235" y="774574"/>
            <a:ext cx="5369545" cy="1485193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FD175891-387B-B402-0C1E-EA31A308B5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82" y="643213"/>
            <a:ext cx="2724530" cy="2534004"/>
          </a:xfrm>
          <a:prstGeom prst="rect">
            <a:avLst/>
          </a:prstGeom>
        </p:spPr>
      </p:pic>
      <p:graphicFrame>
        <p:nvGraphicFramePr>
          <p:cNvPr id="19" name="Tabulka 18">
            <a:extLst>
              <a:ext uri="{FF2B5EF4-FFF2-40B4-BE49-F238E27FC236}">
                <a16:creationId xmlns:a16="http://schemas.microsoft.com/office/drawing/2014/main" id="{341631E4-567F-6D6B-E10E-50D3698EB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814163"/>
              </p:ext>
            </p:extLst>
          </p:nvPr>
        </p:nvGraphicFramePr>
        <p:xfrm>
          <a:off x="1072979" y="6354433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336735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495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6DDC6-8B88-6268-92DE-607F54A7B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F65D12E-0DDC-EBCE-CE5E-FCED23BB5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43" y="346025"/>
            <a:ext cx="5042030" cy="236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DD6B72EE-B442-9ABB-F2E0-ADC53ADC3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365" y="3857344"/>
            <a:ext cx="455295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A5C2439-757D-6751-12E7-9696B4CAAD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3096" y="262744"/>
            <a:ext cx="4726907" cy="2333625"/>
          </a:xfrm>
          <a:prstGeom prst="rect">
            <a:avLst/>
          </a:prstGeom>
        </p:spPr>
      </p:pic>
      <p:pic>
        <p:nvPicPr>
          <p:cNvPr id="7" name="Obrázek 6" descr="Obsah obrázku interiér, radnice, Konferenční sál, oblečení&#10;&#10;Obsah vygenerovaný umělou inteligencí může být nesprávný.">
            <a:extLst>
              <a:ext uri="{FF2B5EF4-FFF2-40B4-BE49-F238E27FC236}">
                <a16:creationId xmlns:a16="http://schemas.microsoft.com/office/drawing/2014/main" id="{27CD2B43-8D2B-9D9F-8CAB-6CFF3D6F21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49" y="3429000"/>
            <a:ext cx="5698702" cy="2570003"/>
          </a:xfrm>
          <a:prstGeom prst="rect">
            <a:avLst/>
          </a:prstGeom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50745F83-6D52-EA85-5044-C5F17D5F4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0" y="1920201"/>
            <a:ext cx="3771900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E928BAB7-2234-D5C2-789A-8D4C79FECD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761500"/>
              </p:ext>
            </p:extLst>
          </p:nvPr>
        </p:nvGraphicFramePr>
        <p:xfrm>
          <a:off x="902043" y="6382936"/>
          <a:ext cx="993723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2385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336735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380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BEA43D-C090-D423-8E98-0DBDC04B6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Edustories</a:t>
            </a:r>
            <a:r>
              <a:rPr lang="cs-CZ" dirty="0"/>
              <a:t>​ VR​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81B435-A0A7-0348-9650-C89FFB555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Posílit profesní kompetence a sebevědomí prostřednictvím analýzy reálných situací, hledání řešení a reflexe s oporou v teorii​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Podpora studentů a studentek učitelství při:​</a:t>
            </a:r>
          </a:p>
          <a:p>
            <a:pPr marL="0" indent="0">
              <a:buNone/>
            </a:pPr>
            <a:r>
              <a:rPr lang="cs-CZ" dirty="0"/>
              <a:t>	zvládání náročného chování žáků ve třídě​</a:t>
            </a:r>
          </a:p>
          <a:p>
            <a:pPr marL="0" indent="0">
              <a:buNone/>
            </a:pPr>
            <a:r>
              <a:rPr lang="cs-CZ" dirty="0"/>
              <a:t>	tvorbě pozitivního klima ve třídě​</a:t>
            </a:r>
          </a:p>
          <a:p>
            <a:pPr marL="0" indent="0">
              <a:buNone/>
            </a:pPr>
            <a:r>
              <a:rPr lang="cs-CZ" dirty="0"/>
              <a:t>    ​</a:t>
            </a:r>
          </a:p>
        </p:txBody>
      </p:sp>
      <p:pic>
        <p:nvPicPr>
          <p:cNvPr id="4098" name="Picture 2" descr="Obsah obrázku vzor, čtverec, Grafika, pixel&#10;&#10;Obsah generovaný pomocí AI může být nesprávný.">
            <a:extLst>
              <a:ext uri="{FF2B5EF4-FFF2-40B4-BE49-F238E27FC236}">
                <a16:creationId xmlns:a16="http://schemas.microsoft.com/office/drawing/2014/main" id="{289C4A1E-4C0F-1711-8E22-E75AEA0DF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735" y="3429000"/>
            <a:ext cx="2720784" cy="269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A0817404-13E9-011D-DDFC-B957491629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650349"/>
              </p:ext>
            </p:extLst>
          </p:nvPr>
        </p:nvGraphicFramePr>
        <p:xfrm>
          <a:off x="902043" y="6382936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336735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859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4E1A6D-4205-B813-AD7B-633E0C44E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5334000" cy="1708246"/>
          </a:xfrm>
        </p:spPr>
        <p:txBody>
          <a:bodyPr anchor="ctr">
            <a:normAutofit/>
          </a:bodyPr>
          <a:lstStyle/>
          <a:p>
            <a:r>
              <a:rPr lang="cs-CZ" sz="4000"/>
              <a:t>Sociální pedagog do škol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FCD2A1-24E7-D957-3FA9-BD80959D6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4" y="2470245"/>
            <a:ext cx="5334006" cy="37698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/>
              <a:t>Projektování: kompetence k podnikavosti​​</a:t>
            </a:r>
          </a:p>
          <a:p>
            <a:pPr marL="0" indent="0">
              <a:buNone/>
            </a:pPr>
            <a:r>
              <a:rPr lang="cs-CZ" sz="2000"/>
              <a:t>Úzká spolupráce s odbornými asociacemi​​ ​</a:t>
            </a:r>
          </a:p>
          <a:p>
            <a:pPr marL="0" indent="0">
              <a:buNone/>
            </a:pPr>
            <a:r>
              <a:rPr lang="cs-CZ" sz="2000"/>
              <a:t>Proaktivní přístup v legislativním procesu​​</a:t>
            </a:r>
          </a:p>
        </p:txBody>
      </p:sp>
      <p:sp>
        <p:nvSpPr>
          <p:cNvPr id="5127" name="Rectangle 5126">
            <a:extLst>
              <a:ext uri="{FF2B5EF4-FFF2-40B4-BE49-F238E27FC236}">
                <a16:creationId xmlns:a16="http://schemas.microsoft.com/office/drawing/2014/main" id="{0D05C9B4-B5C9-2D4D-23C9-CEE72646F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-1"/>
            <a:ext cx="5410200" cy="685800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66700" dist="215900" dir="858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122" name="Picture 2" descr="Obsah obrázku text, dopis, snímek obrazovky, design&#10;&#10;Obsah generovaný pomocí AI může být nesprávný.">
            <a:extLst>
              <a:ext uri="{FF2B5EF4-FFF2-40B4-BE49-F238E27FC236}">
                <a16:creationId xmlns:a16="http://schemas.microsoft.com/office/drawing/2014/main" id="{65734A70-AC0B-16D2-CF9F-5F4885360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8390" y="753692"/>
            <a:ext cx="3757020" cy="53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6094358A-B91E-B5EC-8850-F47992E9D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219132"/>
              </p:ext>
            </p:extLst>
          </p:nvPr>
        </p:nvGraphicFramePr>
        <p:xfrm>
          <a:off x="902043" y="6382936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336735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227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FFBBB6-4023-8683-3ECA-6E78CC241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421" y="750587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Studenti se cítí </a:t>
            </a:r>
            <a:r>
              <a:rPr lang="cs-CZ" b="1" dirty="0"/>
              <a:t>nedostatečně připraveni </a:t>
            </a:r>
            <a:r>
              <a:rPr lang="cs-CZ" dirty="0"/>
              <a:t>zvládat chování žáků - nedostatečný důraz na dovednosti řízení třídy v přípravě </a:t>
            </a:r>
            <a:r>
              <a:rPr lang="cs-CZ" sz="2400" dirty="0"/>
              <a:t>(Cooper et al., 2018; OECD, 2019; </a:t>
            </a:r>
            <a:r>
              <a:rPr lang="cs-CZ" sz="2400" dirty="0" err="1"/>
              <a:t>Shank</a:t>
            </a:r>
            <a:r>
              <a:rPr lang="cs-CZ" sz="2400" dirty="0"/>
              <a:t>, 2023)​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dirty="0"/>
              <a:t>Připraveni vytvářet bezpečné prostředí, ale ještě </a:t>
            </a:r>
            <a:r>
              <a:rPr lang="cs-CZ" b="1" dirty="0"/>
              <a:t>neumí na situace reagovat</a:t>
            </a:r>
            <a:r>
              <a:rPr lang="cs-CZ" dirty="0"/>
              <a:t> </a:t>
            </a:r>
            <a:r>
              <a:rPr lang="cs-CZ" sz="2400" dirty="0"/>
              <a:t>(MŠMT, 2024)​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b="1" dirty="0"/>
              <a:t>Reaktivní strategie </a:t>
            </a:r>
            <a:r>
              <a:rPr lang="cs-CZ" dirty="0"/>
              <a:t>spíše než proaktivní a zvažování dynamiky třídy </a:t>
            </a:r>
            <a:r>
              <a:rPr lang="cs-CZ" sz="2400" dirty="0"/>
              <a:t>(</a:t>
            </a:r>
            <a:r>
              <a:rPr lang="cs-CZ" sz="2400" dirty="0" err="1"/>
              <a:t>Glock</a:t>
            </a:r>
            <a:r>
              <a:rPr lang="cs-CZ" sz="2400" dirty="0"/>
              <a:t> &amp; </a:t>
            </a:r>
            <a:r>
              <a:rPr lang="cs-CZ" sz="2400" dirty="0" err="1"/>
              <a:t>Kleen</a:t>
            </a:r>
            <a:r>
              <a:rPr lang="cs-CZ" sz="2400" dirty="0"/>
              <a:t>, 2018) ​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dirty="0"/>
              <a:t>Způsoby, jak efektivně reagovat na chování žáků a jaký vliv mohou mít </a:t>
            </a:r>
            <a:r>
              <a:rPr lang="cs-CZ" b="1" dirty="0"/>
              <a:t>komunikační praktiky </a:t>
            </a:r>
            <a:r>
              <a:rPr lang="cs-CZ" sz="2400" dirty="0"/>
              <a:t>(Karasová &amp; Nehyba, 2023) 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41F9898E-2EEF-22E2-75CF-F4D57B90BD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203250"/>
              </p:ext>
            </p:extLst>
          </p:nvPr>
        </p:nvGraphicFramePr>
        <p:xfrm>
          <a:off x="838200" y="6292764"/>
          <a:ext cx="1004604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91">
                  <a:extLst>
                    <a:ext uri="{9D8B030D-6E8A-4147-A177-3AD203B41FA5}">
                      <a16:colId xmlns:a16="http://schemas.microsoft.com/office/drawing/2014/main" val="1187444343"/>
                    </a:ext>
                  </a:extLst>
                </a:gridCol>
                <a:gridCol w="2319231">
                  <a:extLst>
                    <a:ext uri="{9D8B030D-6E8A-4147-A177-3AD203B41FA5}">
                      <a16:colId xmlns:a16="http://schemas.microsoft.com/office/drawing/2014/main" val="3406061927"/>
                    </a:ext>
                  </a:extLst>
                </a:gridCol>
                <a:gridCol w="1943864">
                  <a:extLst>
                    <a:ext uri="{9D8B030D-6E8A-4147-A177-3AD203B41FA5}">
                      <a16:colId xmlns:a16="http://schemas.microsoft.com/office/drawing/2014/main" val="3880671324"/>
                    </a:ext>
                  </a:extLst>
                </a:gridCol>
                <a:gridCol w="3101756">
                  <a:extLst>
                    <a:ext uri="{9D8B030D-6E8A-4147-A177-3AD203B41FA5}">
                      <a16:colId xmlns:a16="http://schemas.microsoft.com/office/drawing/2014/main" val="24451377"/>
                    </a:ext>
                  </a:extLst>
                </a:gridCol>
              </a:tblGrid>
              <a:tr h="336735"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PROMĚNA VZDĚLÁVÁNÍ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HLAVNÍ AKTIVITY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REALITA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71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>
                          <a:solidFill>
                            <a:schemeClr val="tx1"/>
                          </a:solidFill>
                        </a:rPr>
                        <a:t>BUDOUCÍ SMĚŘOVÁNÍ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949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918122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1ECD648CB61774A9051AE4B4FB02CDB" ma:contentTypeVersion="16" ma:contentTypeDescription="Vytvoří nový dokument" ma:contentTypeScope="" ma:versionID="04568f8cb0f1379c6cfc657103c76711">
  <xsd:schema xmlns:xsd="http://www.w3.org/2001/XMLSchema" xmlns:xs="http://www.w3.org/2001/XMLSchema" xmlns:p="http://schemas.microsoft.com/office/2006/metadata/properties" xmlns:ns2="eea104b8-b67f-4c86-ad43-4bd82d2b644e" xmlns:ns3="a44d61ca-6f2e-4137-a231-5dc448aa52ca" targetNamespace="http://schemas.microsoft.com/office/2006/metadata/properties" ma:root="true" ma:fieldsID="c66f5ca793c59eb2bae25ac6a11cebaa" ns2:_="" ns3:_="">
    <xsd:import namespace="eea104b8-b67f-4c86-ad43-4bd82d2b644e"/>
    <xsd:import namespace="a44d61ca-6f2e-4137-a231-5dc448aa52c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104b8-b67f-4c86-ad43-4bd82d2b644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198f69c-c408-4505-9c55-af72bfafc36d}" ma:internalName="TaxCatchAll" ma:showField="CatchAllData" ma:web="eea104b8-b67f-4c86-ad43-4bd82d2b64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4d61ca-6f2e-4137-a231-5dc448aa52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12cf72de-9443-4040-88a4-51cef0f4d8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4d61ca-6f2e-4137-a231-5dc448aa52ca">
      <Terms xmlns="http://schemas.microsoft.com/office/infopath/2007/PartnerControls"/>
    </lcf76f155ced4ddcb4097134ff3c332f>
    <TaxCatchAll xmlns="eea104b8-b67f-4c86-ad43-4bd82d2b644e" xsi:nil="true"/>
  </documentManagement>
</p:properties>
</file>

<file path=customXml/itemProps1.xml><?xml version="1.0" encoding="utf-8"?>
<ds:datastoreItem xmlns:ds="http://schemas.openxmlformats.org/officeDocument/2006/customXml" ds:itemID="{1BC3224C-F130-44BF-954F-01CB7FA14643}"/>
</file>

<file path=customXml/itemProps2.xml><?xml version="1.0" encoding="utf-8"?>
<ds:datastoreItem xmlns:ds="http://schemas.openxmlformats.org/officeDocument/2006/customXml" ds:itemID="{797022C4-6127-46F2-994F-3DE72D764BFC}"/>
</file>

<file path=customXml/itemProps3.xml><?xml version="1.0" encoding="utf-8"?>
<ds:datastoreItem xmlns:ds="http://schemas.openxmlformats.org/officeDocument/2006/customXml" ds:itemID="{D03B7B44-C207-4CF8-BEF7-5C27741D7695}"/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2265</Words>
  <Application>Microsoft Office PowerPoint</Application>
  <PresentationFormat>Širokoúhlá obrazovka</PresentationFormat>
  <Paragraphs>188</Paragraphs>
  <Slides>17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Play</vt:lpstr>
      <vt:lpstr>Motiv Office</vt:lpstr>
      <vt:lpstr>Význam Evidence-based přístupů ve​ vzdělávání budoucích učitelů a sociálních pedagogů​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Edustories​ VR​</vt:lpstr>
      <vt:lpstr>Sociální pedagog do škol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Výchovné situace ve škole​</vt:lpstr>
      <vt:lpstr>Děkujeme za pozornost ​</vt:lpstr>
      <vt:lpstr>Zdroje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spravce</dc:creator>
  <cp:lastModifiedBy>spravce</cp:lastModifiedBy>
  <cp:revision>2</cp:revision>
  <dcterms:created xsi:type="dcterms:W3CDTF">2025-04-24T21:31:29Z</dcterms:created>
  <dcterms:modified xsi:type="dcterms:W3CDTF">2025-04-24T23:13:11Z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0x01010051ECD648CB61774A9051AE4B4FB02CDB</vt:lpwstr>
  </property>
</Properties>
</file>