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6858000" cx="12192000"/>
  <p:notesSz cx="7102475" cy="9388475"/>
  <p:embeddedFontLst>
    <p:embeddedFont>
      <p:font typeface="Libre Franklin"/>
      <p:regular r:id="rId19"/>
      <p:bold r:id="rId20"/>
      <p:italic r:id="rId21"/>
      <p:boldItalic r:id="rId22"/>
    </p:embeddedFont>
    <p:embeddedFont>
      <p:font typeface="Roboto"/>
      <p:regular r:id="rId23"/>
      <p:bold r:id="rId24"/>
      <p:italic r:id="rId25"/>
      <p:boldItalic r:id="rId26"/>
    </p:embeddedFont>
    <p:embeddedFont>
      <p:font typeface="Quattrocento Sans"/>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joAc/6I4hflkWuybOQb7gc0rtfP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3F2D278-DEC8-4536-85FD-A3C07295D80A}">
  <a:tblStyle styleId="{53F2D278-DEC8-4536-85FD-A3C07295D80A}"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LibreFranklin-bold.fntdata"/><Relationship Id="rId22" Type="http://schemas.openxmlformats.org/officeDocument/2006/relationships/font" Target="fonts/LibreFranklin-boldItalic.fntdata"/><Relationship Id="rId21" Type="http://schemas.openxmlformats.org/officeDocument/2006/relationships/font" Target="fonts/LibreFranklin-italic.fntdata"/><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QuattrocentoSans-bold.fntdata"/><Relationship Id="rId27" Type="http://schemas.openxmlformats.org/officeDocument/2006/relationships/font" Target="fonts/QuattrocentoSans-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QuattrocentoSans-italic.fntdata"/><Relationship Id="rId7" Type="http://schemas.openxmlformats.org/officeDocument/2006/relationships/slide" Target="slides/slide1.xml"/><Relationship Id="rId8" Type="http://schemas.openxmlformats.org/officeDocument/2006/relationships/slide" Target="slides/slide2.xml"/><Relationship Id="rId31" Type="http://customschemas.google.com/relationships/presentationmetadata" Target="metadata"/><Relationship Id="rId30" Type="http://schemas.openxmlformats.org/officeDocument/2006/relationships/font" Target="fonts/QuattrocentoSans-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LibreFranklin-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77739" cy="471054"/>
          </a:xfrm>
          <a:prstGeom prst="rect">
            <a:avLst/>
          </a:prstGeom>
          <a:noFill/>
          <a:ln>
            <a:noFill/>
          </a:ln>
        </p:spPr>
        <p:txBody>
          <a:bodyPr anchorCtr="0" anchor="t" bIns="47100" lIns="94225" spcFirstLastPara="1" rIns="94225" wrap="square" tIns="471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092" y="0"/>
            <a:ext cx="3077739" cy="471054"/>
          </a:xfrm>
          <a:prstGeom prst="rect">
            <a:avLst/>
          </a:prstGeom>
          <a:noFill/>
          <a:ln>
            <a:noFill/>
          </a:ln>
        </p:spPr>
        <p:txBody>
          <a:bodyPr anchorCtr="0" anchor="t" bIns="47100" lIns="94225" spcFirstLastPara="1" rIns="94225" wrap="square" tIns="471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917422"/>
            <a:ext cx="3077739" cy="471053"/>
          </a:xfrm>
          <a:prstGeom prst="rect">
            <a:avLst/>
          </a:prstGeom>
          <a:noFill/>
          <a:ln>
            <a:noFill/>
          </a:ln>
        </p:spPr>
        <p:txBody>
          <a:bodyPr anchorCtr="0" anchor="b" bIns="47100" lIns="94225" spcFirstLastPara="1" rIns="94225" wrap="square" tIns="471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092" y="8917422"/>
            <a:ext cx="3077739" cy="471053"/>
          </a:xfrm>
          <a:prstGeom prst="rect">
            <a:avLst/>
          </a:prstGeom>
          <a:noFill/>
          <a:ln>
            <a:noFill/>
          </a:ln>
        </p:spPr>
        <p:txBody>
          <a:bodyPr anchorCtr="0" anchor="b" bIns="47100" lIns="94225" spcFirstLastPara="1" rIns="94225" wrap="square" tIns="47100">
            <a:noAutofit/>
          </a:bodyPr>
          <a:lstStyle/>
          <a:p>
            <a:pPr indent="0" lvl="0" marL="0" marR="0" rtl="0" algn="r">
              <a:spcBef>
                <a:spcPts val="0"/>
              </a:spcBef>
              <a:spcAft>
                <a:spcPts val="0"/>
              </a:spcAft>
              <a:buNone/>
            </a:pPr>
            <a:fld id="{00000000-1234-1234-1234-123412341234}" type="slidenum">
              <a:rPr b="0" i="0" lang="cs-CZ"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1: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spcBef>
                <a:spcPts val="0"/>
              </a:spcBef>
              <a:spcAft>
                <a:spcPts val="0"/>
              </a:spcAft>
              <a:buNone/>
            </a:pPr>
            <a:r>
              <a:t/>
            </a:r>
            <a:endParaRPr/>
          </a:p>
        </p:txBody>
      </p:sp>
      <p:sp>
        <p:nvSpPr>
          <p:cNvPr id="99" name="Google Shape;99;p1:notes"/>
          <p:cNvSpPr txBox="1"/>
          <p:nvPr>
            <p:ph idx="12" type="sldNum"/>
          </p:nvPr>
        </p:nvSpPr>
        <p:spPr>
          <a:xfrm>
            <a:off x="4023092" y="8917422"/>
            <a:ext cx="3077739" cy="471053"/>
          </a:xfrm>
          <a:prstGeom prst="rect">
            <a:avLst/>
          </a:prstGeom>
          <a:noFill/>
          <a:ln>
            <a:noFill/>
          </a:ln>
        </p:spPr>
        <p:txBody>
          <a:bodyPr anchorCtr="0" anchor="b" bIns="47100" lIns="94225" spcFirstLastPara="1" rIns="94225" wrap="square" tIns="471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0: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10: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spcBef>
                <a:spcPts val="0"/>
              </a:spcBef>
              <a:spcAft>
                <a:spcPts val="0"/>
              </a:spcAft>
              <a:buNone/>
            </a:pPr>
            <a:r>
              <a:rPr lang="cs-CZ">
                <a:latin typeface="Quattrocento Sans"/>
                <a:ea typeface="Quattrocento Sans"/>
                <a:cs typeface="Quattrocento Sans"/>
                <a:sym typeface="Quattrocento Sans"/>
              </a:rPr>
              <a:t>Když potřebujete provést výzkum, snadno se obrací k jedinému zdroji: k Wikipedii. Výzkum by ale měl zahrnovat více různých zdrojů. Zvažte třeba tyto zdroje: </a:t>
            </a:r>
            <a:endParaRPr/>
          </a:p>
          <a:p>
            <a:pPr indent="-176679" lvl="0" marL="176679" rtl="0" algn="l">
              <a:spcBef>
                <a:spcPts val="0"/>
              </a:spcBef>
              <a:spcAft>
                <a:spcPts val="0"/>
              </a:spcAft>
              <a:buClr>
                <a:schemeClr val="dk1"/>
              </a:buClr>
              <a:buSzPts val="1200"/>
              <a:buFont typeface="Arial"/>
              <a:buChar char="•"/>
            </a:pPr>
            <a:r>
              <a:rPr lang="cs-CZ">
                <a:latin typeface="Quattrocento Sans"/>
                <a:ea typeface="Quattrocento Sans"/>
                <a:cs typeface="Quattrocento Sans"/>
                <a:sym typeface="Quattrocento Sans"/>
              </a:rPr>
              <a:t>S kým můžu udělat rozhovor a získat tak další informace k tématu?</a:t>
            </a:r>
            <a:endParaRPr/>
          </a:p>
          <a:p>
            <a:pPr indent="-176679" lvl="0" marL="176679" rtl="0" algn="l">
              <a:spcBef>
                <a:spcPts val="0"/>
              </a:spcBef>
              <a:spcAft>
                <a:spcPts val="0"/>
              </a:spcAft>
              <a:buClr>
                <a:schemeClr val="dk1"/>
              </a:buClr>
              <a:buSzPts val="1200"/>
              <a:buFont typeface="Arial"/>
              <a:buChar char="•"/>
            </a:pPr>
            <a:r>
              <a:rPr lang="cs-CZ">
                <a:latin typeface="Quattrocento Sans"/>
                <a:ea typeface="Quattrocento Sans"/>
                <a:cs typeface="Quattrocento Sans"/>
                <a:sym typeface="Quattrocento Sans"/>
              </a:rPr>
              <a:t>Je moje téma aktuální a bude pro moje publikum relevantní?</a:t>
            </a:r>
            <a:endParaRPr/>
          </a:p>
          <a:p>
            <a:pPr indent="-176679" lvl="0" marL="176679" rtl="0" algn="l">
              <a:spcBef>
                <a:spcPts val="0"/>
              </a:spcBef>
              <a:spcAft>
                <a:spcPts val="0"/>
              </a:spcAft>
              <a:buClr>
                <a:schemeClr val="dk1"/>
              </a:buClr>
              <a:buSzPts val="1200"/>
              <a:buFont typeface="Arial"/>
              <a:buChar char="•"/>
            </a:pPr>
            <a:r>
              <a:rPr lang="cs-CZ">
                <a:latin typeface="Quattrocento Sans"/>
                <a:ea typeface="Quattrocento Sans"/>
                <a:cs typeface="Quattrocento Sans"/>
                <a:sym typeface="Quattrocento Sans"/>
              </a:rPr>
              <a:t>Které články, blogy a časopisy obsahují něco, co s mým tématem souvisí?</a:t>
            </a:r>
            <a:endParaRPr/>
          </a:p>
          <a:p>
            <a:pPr indent="-176679" lvl="0" marL="176679" rtl="0" algn="l">
              <a:spcBef>
                <a:spcPts val="0"/>
              </a:spcBef>
              <a:spcAft>
                <a:spcPts val="0"/>
              </a:spcAft>
              <a:buClr>
                <a:schemeClr val="dk1"/>
              </a:buClr>
              <a:buSzPts val="1200"/>
              <a:buFont typeface="Arial"/>
              <a:buChar char="•"/>
            </a:pPr>
            <a:r>
              <a:rPr lang="cs-CZ">
                <a:latin typeface="Quattrocento Sans"/>
                <a:ea typeface="Quattrocento Sans"/>
                <a:cs typeface="Quattrocento Sans"/>
                <a:sym typeface="Quattrocento Sans"/>
              </a:rPr>
              <a:t>Existuje k mému tématu videu na YouTubu? Pokud ano, tak o čem je?</a:t>
            </a:r>
            <a:endParaRPr/>
          </a:p>
          <a:p>
            <a:pPr indent="-176679" lvl="0" marL="176679" rtl="0" algn="l">
              <a:spcBef>
                <a:spcPts val="0"/>
              </a:spcBef>
              <a:spcAft>
                <a:spcPts val="0"/>
              </a:spcAft>
              <a:buClr>
                <a:schemeClr val="dk1"/>
              </a:buClr>
              <a:buSzPts val="1200"/>
              <a:buFont typeface="Arial"/>
              <a:buChar char="•"/>
            </a:pPr>
            <a:r>
              <a:rPr lang="cs-CZ">
                <a:latin typeface="Quattrocento Sans"/>
                <a:ea typeface="Quattrocento Sans"/>
                <a:cs typeface="Quattrocento Sans"/>
                <a:sym typeface="Quattrocento Sans"/>
              </a:rPr>
              <a:t>Dají se najít obrázky, které s mým tématem souvisí?</a:t>
            </a:r>
            <a:endParaRPr/>
          </a:p>
        </p:txBody>
      </p:sp>
      <p:sp>
        <p:nvSpPr>
          <p:cNvPr id="195" name="Google Shape;195;p10:notes"/>
          <p:cNvSpPr txBox="1"/>
          <p:nvPr>
            <p:ph idx="12" type="sldNum"/>
          </p:nvPr>
        </p:nvSpPr>
        <p:spPr>
          <a:xfrm>
            <a:off x="4023092" y="8917422"/>
            <a:ext cx="3077739" cy="471053"/>
          </a:xfrm>
          <a:prstGeom prst="rect">
            <a:avLst/>
          </a:prstGeom>
          <a:noFill/>
          <a:ln>
            <a:noFill/>
          </a:ln>
        </p:spPr>
        <p:txBody>
          <a:bodyPr anchorCtr="0" anchor="b" bIns="47100" lIns="94225" spcFirstLastPara="1" rIns="94225" wrap="square" tIns="471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1: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11: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spcBef>
                <a:spcPts val="0"/>
              </a:spcBef>
              <a:spcAft>
                <a:spcPts val="0"/>
              </a:spcAft>
              <a:buNone/>
            </a:pPr>
            <a:r>
              <a:rPr i="0" lang="cs-CZ">
                <a:latin typeface="Quattrocento Sans"/>
                <a:ea typeface="Quattrocento Sans"/>
                <a:cs typeface="Quattrocento Sans"/>
                <a:sym typeface="Quattrocento Sans"/>
              </a:rPr>
              <a:t>Až vyhledáte své zdroje, bude potřeba je zhodnotit na základě těchto informací: </a:t>
            </a:r>
            <a:endParaRPr/>
          </a:p>
          <a:p>
            <a:pPr indent="0" lvl="0" marL="0" rtl="0" algn="l">
              <a:spcBef>
                <a:spcPts val="0"/>
              </a:spcBef>
              <a:spcAft>
                <a:spcPts val="0"/>
              </a:spcAft>
              <a:buNone/>
            </a:pPr>
            <a:r>
              <a:t/>
            </a:r>
            <a:endParaRPr i="0">
              <a:latin typeface="Quattrocento Sans"/>
              <a:ea typeface="Quattrocento Sans"/>
              <a:cs typeface="Quattrocento Sans"/>
              <a:sym typeface="Quattrocento Sans"/>
            </a:endParaRPr>
          </a:p>
          <a:p>
            <a:pPr indent="0" lvl="0" marL="0" rtl="0" algn="l">
              <a:spcBef>
                <a:spcPts val="0"/>
              </a:spcBef>
              <a:spcAft>
                <a:spcPts val="0"/>
              </a:spcAft>
              <a:buNone/>
            </a:pPr>
            <a:r>
              <a:rPr b="1" i="0" lang="cs-CZ">
                <a:latin typeface="Quattrocento Sans"/>
                <a:ea typeface="Quattrocento Sans"/>
                <a:cs typeface="Quattrocento Sans"/>
                <a:sym typeface="Quattrocento Sans"/>
              </a:rPr>
              <a:t>Autor: </a:t>
            </a:r>
            <a:endParaRPr/>
          </a:p>
          <a:p>
            <a:pPr indent="-176679" lvl="0" marL="176679" rtl="0" algn="l">
              <a:spcBef>
                <a:spcPts val="0"/>
              </a:spcBef>
              <a:spcAft>
                <a:spcPts val="0"/>
              </a:spcAft>
              <a:buClr>
                <a:schemeClr val="dk1"/>
              </a:buClr>
              <a:buSzPts val="1200"/>
              <a:buFont typeface="Arial"/>
              <a:buChar char="•"/>
            </a:pPr>
            <a:r>
              <a:rPr i="0" lang="cs-CZ">
                <a:latin typeface="Quattrocento Sans"/>
                <a:ea typeface="Quattrocento Sans"/>
                <a:cs typeface="Quattrocento Sans"/>
                <a:sym typeface="Quattrocento Sans"/>
              </a:rPr>
              <a:t>Kdo je autor?</a:t>
            </a:r>
            <a:endParaRPr/>
          </a:p>
          <a:p>
            <a:pPr indent="-176679" lvl="0" marL="176679" rtl="0" algn="l">
              <a:spcBef>
                <a:spcPts val="0"/>
              </a:spcBef>
              <a:spcAft>
                <a:spcPts val="0"/>
              </a:spcAft>
              <a:buClr>
                <a:schemeClr val="dk1"/>
              </a:buClr>
              <a:buSzPts val="1200"/>
              <a:buFont typeface="Arial"/>
              <a:buChar char="•"/>
            </a:pPr>
            <a:r>
              <a:rPr i="0" lang="cs-CZ">
                <a:latin typeface="Quattrocento Sans"/>
                <a:ea typeface="Quattrocento Sans"/>
                <a:cs typeface="Quattrocento Sans"/>
                <a:sym typeface="Quattrocento Sans"/>
              </a:rPr>
              <a:t>Proč bych měl(a) věřit tomu, co o mém tématu říká?</a:t>
            </a:r>
            <a:endParaRPr/>
          </a:p>
          <a:p>
            <a:pPr indent="-176679" lvl="0" marL="176679" rtl="0" algn="l">
              <a:spcBef>
                <a:spcPts val="0"/>
              </a:spcBef>
              <a:spcAft>
                <a:spcPts val="0"/>
              </a:spcAft>
              <a:buClr>
                <a:schemeClr val="dk1"/>
              </a:buClr>
              <a:buSzPts val="1200"/>
              <a:buFont typeface="Arial"/>
              <a:buChar char="•"/>
            </a:pPr>
            <a:r>
              <a:rPr i="0" lang="cs-CZ">
                <a:latin typeface="Quattrocento Sans"/>
                <a:ea typeface="Quattrocento Sans"/>
                <a:cs typeface="Quattrocento Sans"/>
                <a:sym typeface="Quattrocento Sans"/>
              </a:rPr>
              <a:t>Je autor vnímán jako odborník na vybrané téma? Podle čeho to poznám?</a:t>
            </a:r>
            <a:endParaRPr/>
          </a:p>
          <a:p>
            <a:pPr indent="-100479" lvl="0" marL="176679" rtl="0" algn="l">
              <a:spcBef>
                <a:spcPts val="0"/>
              </a:spcBef>
              <a:spcAft>
                <a:spcPts val="0"/>
              </a:spcAft>
              <a:buClr>
                <a:schemeClr val="dk1"/>
              </a:buClr>
              <a:buSzPts val="1200"/>
              <a:buFont typeface="Arial"/>
              <a:buNone/>
            </a:pPr>
            <a:r>
              <a:t/>
            </a:r>
            <a:endParaRPr i="0">
              <a:latin typeface="Quattrocento Sans"/>
              <a:ea typeface="Quattrocento Sans"/>
              <a:cs typeface="Quattrocento Sans"/>
              <a:sym typeface="Quattrocento Sans"/>
            </a:endParaRPr>
          </a:p>
          <a:p>
            <a:pPr indent="0" lvl="0" marL="0" rtl="0" algn="l">
              <a:spcBef>
                <a:spcPts val="0"/>
              </a:spcBef>
              <a:spcAft>
                <a:spcPts val="0"/>
              </a:spcAft>
              <a:buNone/>
            </a:pPr>
            <a:r>
              <a:rPr b="1" i="0" lang="cs-CZ">
                <a:latin typeface="Quattrocento Sans"/>
                <a:ea typeface="Quattrocento Sans"/>
                <a:cs typeface="Quattrocento Sans"/>
                <a:sym typeface="Quattrocento Sans"/>
              </a:rPr>
              <a:t>Aktuálnost: </a:t>
            </a:r>
            <a:endParaRPr/>
          </a:p>
          <a:p>
            <a:pPr indent="-176679" lvl="0" marL="176679" rtl="0" algn="l">
              <a:spcBef>
                <a:spcPts val="0"/>
              </a:spcBef>
              <a:spcAft>
                <a:spcPts val="0"/>
              </a:spcAft>
              <a:buClr>
                <a:schemeClr val="dk1"/>
              </a:buClr>
              <a:buSzPts val="1200"/>
              <a:buFont typeface="Arial"/>
              <a:buChar char="•"/>
            </a:pPr>
            <a:r>
              <a:rPr i="0" lang="cs-CZ">
                <a:latin typeface="Quattrocento Sans"/>
                <a:ea typeface="Quattrocento Sans"/>
                <a:cs typeface="Quattrocento Sans"/>
                <a:sym typeface="Quattrocento Sans"/>
              </a:rPr>
              <a:t>Jak moc jsou informace uvedené ve zdroji aktuální?</a:t>
            </a:r>
            <a:endParaRPr/>
          </a:p>
          <a:p>
            <a:pPr indent="-176679" lvl="0" marL="176679" rtl="0" algn="l">
              <a:spcBef>
                <a:spcPts val="0"/>
              </a:spcBef>
              <a:spcAft>
                <a:spcPts val="0"/>
              </a:spcAft>
              <a:buClr>
                <a:schemeClr val="dk1"/>
              </a:buClr>
              <a:buSzPts val="1200"/>
              <a:buFont typeface="Arial"/>
              <a:buChar char="•"/>
            </a:pPr>
            <a:r>
              <a:rPr i="0" lang="cs-CZ">
                <a:latin typeface="Quattrocento Sans"/>
                <a:ea typeface="Quattrocento Sans"/>
                <a:cs typeface="Quattrocento Sans"/>
                <a:sym typeface="Quattrocento Sans"/>
              </a:rPr>
              <a:t>Kdy byl zdroj publikován?</a:t>
            </a:r>
            <a:endParaRPr/>
          </a:p>
          <a:p>
            <a:pPr indent="-176679" lvl="0" marL="176679" rtl="0" algn="l">
              <a:spcBef>
                <a:spcPts val="0"/>
              </a:spcBef>
              <a:spcAft>
                <a:spcPts val="0"/>
              </a:spcAft>
              <a:buClr>
                <a:schemeClr val="dk1"/>
              </a:buClr>
              <a:buSzPts val="1200"/>
              <a:buFont typeface="Arial"/>
              <a:buChar char="•"/>
            </a:pPr>
            <a:r>
              <a:rPr i="0" lang="cs-CZ">
                <a:latin typeface="Quattrocento Sans"/>
                <a:ea typeface="Quattrocento Sans"/>
                <a:cs typeface="Quattrocento Sans"/>
                <a:sym typeface="Quattrocento Sans"/>
              </a:rPr>
              <a:t>Nejsou uvedené informace zastaralé?</a:t>
            </a:r>
            <a:endParaRPr/>
          </a:p>
          <a:p>
            <a:pPr indent="-100479" lvl="0" marL="176679" rtl="0" algn="l">
              <a:spcBef>
                <a:spcPts val="0"/>
              </a:spcBef>
              <a:spcAft>
                <a:spcPts val="0"/>
              </a:spcAft>
              <a:buClr>
                <a:schemeClr val="dk1"/>
              </a:buClr>
              <a:buSzPts val="1200"/>
              <a:buFont typeface="Arial"/>
              <a:buNone/>
            </a:pPr>
            <a:r>
              <a:t/>
            </a:r>
            <a:endParaRPr b="1" i="0">
              <a:latin typeface="Quattrocento Sans"/>
              <a:ea typeface="Quattrocento Sans"/>
              <a:cs typeface="Quattrocento Sans"/>
              <a:sym typeface="Quattrocento Sans"/>
            </a:endParaRPr>
          </a:p>
          <a:p>
            <a:pPr indent="0" lvl="0" marL="0" rtl="0" algn="l">
              <a:spcBef>
                <a:spcPts val="0"/>
              </a:spcBef>
              <a:spcAft>
                <a:spcPts val="0"/>
              </a:spcAft>
              <a:buNone/>
            </a:pPr>
            <a:r>
              <a:rPr b="1" i="0" lang="cs-CZ">
                <a:latin typeface="Quattrocento Sans"/>
                <a:ea typeface="Quattrocento Sans"/>
                <a:cs typeface="Quattrocento Sans"/>
                <a:sym typeface="Quattrocento Sans"/>
              </a:rPr>
              <a:t>Přesnost: </a:t>
            </a:r>
            <a:endParaRPr/>
          </a:p>
          <a:p>
            <a:pPr indent="-176679" lvl="0" marL="176679" rtl="0" algn="l">
              <a:spcBef>
                <a:spcPts val="0"/>
              </a:spcBef>
              <a:spcAft>
                <a:spcPts val="0"/>
              </a:spcAft>
              <a:buClr>
                <a:schemeClr val="dk1"/>
              </a:buClr>
              <a:buSzPts val="1200"/>
              <a:buFont typeface="Arial"/>
              <a:buChar char="•"/>
            </a:pPr>
            <a:r>
              <a:rPr i="0" lang="cs-CZ">
                <a:latin typeface="Quattrocento Sans"/>
                <a:ea typeface="Quattrocento Sans"/>
                <a:cs typeface="Quattrocento Sans"/>
                <a:sym typeface="Quattrocento Sans"/>
              </a:rPr>
              <a:t>Je obsah přesný?</a:t>
            </a:r>
            <a:endParaRPr/>
          </a:p>
          <a:p>
            <a:pPr indent="-176679" lvl="0" marL="176679" rtl="0" algn="l">
              <a:spcBef>
                <a:spcPts val="0"/>
              </a:spcBef>
              <a:spcAft>
                <a:spcPts val="0"/>
              </a:spcAft>
              <a:buClr>
                <a:schemeClr val="dk1"/>
              </a:buClr>
              <a:buSzPts val="1200"/>
              <a:buFont typeface="Arial"/>
              <a:buChar char="•"/>
            </a:pPr>
            <a:r>
              <a:rPr i="0" lang="cs-CZ">
                <a:latin typeface="Quattrocento Sans"/>
                <a:ea typeface="Quattrocento Sans"/>
                <a:cs typeface="Quattrocento Sans"/>
                <a:sym typeface="Quattrocento Sans"/>
              </a:rPr>
              <a:t>Jsou informace prezentovány objektivně? Uvádějí zároveň klady i zápory?</a:t>
            </a:r>
            <a:endParaRPr/>
          </a:p>
        </p:txBody>
      </p:sp>
      <p:sp>
        <p:nvSpPr>
          <p:cNvPr id="230" name="Google Shape;230;p11:notes"/>
          <p:cNvSpPr txBox="1"/>
          <p:nvPr>
            <p:ph idx="12" type="sldNum"/>
          </p:nvPr>
        </p:nvSpPr>
        <p:spPr>
          <a:xfrm>
            <a:off x="4023092" y="8917422"/>
            <a:ext cx="3077739" cy="471053"/>
          </a:xfrm>
          <a:prstGeom prst="rect">
            <a:avLst/>
          </a:prstGeom>
          <a:noFill/>
          <a:ln>
            <a:noFill/>
          </a:ln>
        </p:spPr>
        <p:txBody>
          <a:bodyPr anchorCtr="0" anchor="b" bIns="47100" lIns="94225" spcFirstLastPara="1" rIns="94225" wrap="square" tIns="471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2: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12: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spcBef>
                <a:spcPts val="0"/>
              </a:spcBef>
              <a:spcAft>
                <a:spcPts val="0"/>
              </a:spcAft>
              <a:buNone/>
            </a:pPr>
            <a:r>
              <a:rPr lang="cs-CZ">
                <a:latin typeface="Quattrocento Sans"/>
                <a:ea typeface="Quattrocento Sans"/>
                <a:cs typeface="Quattrocento Sans"/>
                <a:sym typeface="Quattrocento Sans"/>
              </a:rPr>
              <a:t>Až výzkum dokončíte, bude potřeba vytvořit prezentaci. Prvním krokem je představení tématu. V tomto bodě se hodí propojit prezentované téma s něčím, s čím se vaše publikum bude moct ztotožnit. Jinými slovy, proč by vůbec měli poslouchat, co jim během svého prezentování výzkumu budete říkat? Co z toho budou mít? Můžete taky přidat obrázek nebo grafiku, abyste upoutali jejich pozornost.</a:t>
            </a:r>
            <a:endParaRPr/>
          </a:p>
          <a:p>
            <a:pPr indent="0" lvl="0" marL="0" rtl="0" algn="l">
              <a:spcBef>
                <a:spcPts val="0"/>
              </a:spcBef>
              <a:spcAft>
                <a:spcPts val="0"/>
              </a:spcAft>
              <a:buNone/>
            </a:pPr>
            <a:r>
              <a:t/>
            </a:r>
            <a:endParaRPr>
              <a:latin typeface="Quattrocento Sans"/>
              <a:ea typeface="Quattrocento Sans"/>
              <a:cs typeface="Quattrocento Sans"/>
              <a:sym typeface="Quattrocento Sans"/>
            </a:endParaRPr>
          </a:p>
          <a:p>
            <a:pPr indent="0" lvl="0" marL="0" rtl="0" algn="l">
              <a:spcBef>
                <a:spcPts val="0"/>
              </a:spcBef>
              <a:spcAft>
                <a:spcPts val="0"/>
              </a:spcAft>
              <a:buNone/>
            </a:pPr>
            <a:r>
              <a:rPr lang="cs-CZ">
                <a:latin typeface="Quattrocento Sans"/>
                <a:ea typeface="Quattrocento Sans"/>
                <a:cs typeface="Quattrocento Sans"/>
                <a:sym typeface="Quattrocento Sans"/>
              </a:rPr>
              <a:t>Nebojte se tento snímek duplikovat tak, že na něj v podokně snímků kliknete pravým tlačítkem a vyberete </a:t>
            </a:r>
            <a:r>
              <a:rPr b="1" lang="cs-CZ">
                <a:latin typeface="Quattrocento Sans"/>
                <a:ea typeface="Quattrocento Sans"/>
                <a:cs typeface="Quattrocento Sans"/>
                <a:sym typeface="Quattrocento Sans"/>
              </a:rPr>
              <a:t>Duplikovat snímek</a:t>
            </a:r>
            <a:r>
              <a:rPr lang="cs-CZ">
                <a:latin typeface="Quattrocento Sans"/>
                <a:ea typeface="Quattrocento Sans"/>
                <a:cs typeface="Quattrocento Sans"/>
                <a:sym typeface="Quattrocento Sans"/>
              </a:rPr>
              <a:t>.</a:t>
            </a:r>
            <a:endParaRPr/>
          </a:p>
          <a:p>
            <a:pPr indent="0" lvl="0" marL="0" rtl="0" algn="l">
              <a:spcBef>
                <a:spcPts val="0"/>
              </a:spcBef>
              <a:spcAft>
                <a:spcPts val="0"/>
              </a:spcAft>
              <a:buNone/>
            </a:pPr>
            <a:r>
              <a:t/>
            </a:r>
            <a:endParaRPr>
              <a:latin typeface="Quattrocento Sans"/>
              <a:ea typeface="Quattrocento Sans"/>
              <a:cs typeface="Quattrocento Sans"/>
              <a:sym typeface="Quattrocento Sans"/>
            </a:endParaRPr>
          </a:p>
          <a:p>
            <a:pPr indent="0" lvl="0" marL="0" rtl="0" algn="l">
              <a:spcBef>
                <a:spcPts val="0"/>
              </a:spcBef>
              <a:spcAft>
                <a:spcPts val="0"/>
              </a:spcAft>
              <a:buNone/>
            </a:pPr>
            <a:r>
              <a:rPr lang="cs-CZ">
                <a:latin typeface="Quattrocento Sans"/>
                <a:ea typeface="Quattrocento Sans"/>
                <a:cs typeface="Quattrocento Sans"/>
                <a:sym typeface="Quattrocento Sans"/>
              </a:rPr>
              <a:t>Dalším krokem je jasné uvedení vašeho tvrzení nebo tématu. Váš učitel tomu může říkat „teze“. Možná při zadávání své teze zjistíte, že vám tohle rozložení snímku nevyhovuje a pro vaše téma nebo tvrzení se nehodí. Rozložení můžete jednoduše změnit, když v nabídce </a:t>
            </a:r>
            <a:r>
              <a:rPr b="1" lang="cs-CZ">
                <a:latin typeface="Quattrocento Sans"/>
                <a:ea typeface="Quattrocento Sans"/>
                <a:cs typeface="Quattrocento Sans"/>
                <a:sym typeface="Quattrocento Sans"/>
              </a:rPr>
              <a:t>Snímky</a:t>
            </a:r>
            <a:r>
              <a:rPr lang="cs-CZ">
                <a:latin typeface="Quattrocento Sans"/>
                <a:ea typeface="Quattrocento Sans"/>
                <a:cs typeface="Quattrocento Sans"/>
                <a:sym typeface="Quattrocento Sans"/>
              </a:rPr>
              <a:t> rozkliknete rozbalovací nabídku vedle možnosti </a:t>
            </a:r>
            <a:r>
              <a:rPr b="1" lang="cs-CZ">
                <a:latin typeface="Quattrocento Sans"/>
                <a:ea typeface="Quattrocento Sans"/>
                <a:cs typeface="Quattrocento Sans"/>
                <a:sym typeface="Quattrocento Sans"/>
              </a:rPr>
              <a:t>Rozložení</a:t>
            </a:r>
            <a:r>
              <a:rPr lang="cs-CZ">
                <a:latin typeface="Quattrocento Sans"/>
                <a:ea typeface="Quattrocento Sans"/>
                <a:cs typeface="Quattrocento Sans"/>
                <a:sym typeface="Quattrocento Sans"/>
              </a:rPr>
              <a:t>. Můžete vybrat </a:t>
            </a:r>
            <a:r>
              <a:rPr b="1" lang="cs-CZ">
                <a:latin typeface="Quattrocento Sans"/>
                <a:ea typeface="Quattrocento Sans"/>
                <a:cs typeface="Quattrocento Sans"/>
                <a:sym typeface="Quattrocento Sans"/>
              </a:rPr>
              <a:t>Dvě obsahové části</a:t>
            </a:r>
            <a:r>
              <a:rPr lang="cs-CZ">
                <a:latin typeface="Quattrocento Sans"/>
                <a:ea typeface="Quattrocento Sans"/>
                <a:cs typeface="Quattrocento Sans"/>
                <a:sym typeface="Quattrocento Sans"/>
              </a:rPr>
              <a:t>, </a:t>
            </a:r>
            <a:r>
              <a:rPr b="1" lang="cs-CZ">
                <a:latin typeface="Quattrocento Sans"/>
                <a:ea typeface="Quattrocento Sans"/>
                <a:cs typeface="Quattrocento Sans"/>
                <a:sym typeface="Quattrocento Sans"/>
              </a:rPr>
              <a:t>Porovnání</a:t>
            </a:r>
            <a:r>
              <a:rPr lang="cs-CZ">
                <a:latin typeface="Quattrocento Sans"/>
                <a:ea typeface="Quattrocento Sans"/>
                <a:cs typeface="Quattrocento Sans"/>
                <a:sym typeface="Quattrocento Sans"/>
              </a:rPr>
              <a:t> nebo </a:t>
            </a:r>
            <a:r>
              <a:rPr b="1" lang="cs-CZ">
                <a:latin typeface="Quattrocento Sans"/>
                <a:ea typeface="Quattrocento Sans"/>
                <a:cs typeface="Quattrocento Sans"/>
                <a:sym typeface="Quattrocento Sans"/>
              </a:rPr>
              <a:t>Obrázek s titulkem</a:t>
            </a:r>
            <a:r>
              <a:rPr lang="cs-CZ">
                <a:latin typeface="Quattrocento Sans"/>
                <a:ea typeface="Quattrocento Sans"/>
                <a:cs typeface="Quattrocento Sans"/>
                <a:sym typeface="Quattrocento Sans"/>
              </a:rPr>
              <a:t>. </a:t>
            </a:r>
            <a:r>
              <a:rPr i="1" lang="cs-CZ">
                <a:latin typeface="Quattrocento Sans"/>
                <a:ea typeface="Quattrocento Sans"/>
                <a:cs typeface="Quattrocento Sans"/>
                <a:sym typeface="Quattrocento Sans"/>
              </a:rPr>
              <a:t>Poznámka: V novém rozložení se může změnit i vzhled ikon na této stránce.</a:t>
            </a:r>
            <a:endParaRPr/>
          </a:p>
          <a:p>
            <a:pPr indent="0" lvl="0" marL="0" rtl="0" algn="l">
              <a:spcBef>
                <a:spcPts val="0"/>
              </a:spcBef>
              <a:spcAft>
                <a:spcPts val="0"/>
              </a:spcAft>
              <a:buNone/>
            </a:pPr>
            <a:r>
              <a:t/>
            </a:r>
            <a:endParaRPr i="1">
              <a:latin typeface="Quattrocento Sans"/>
              <a:ea typeface="Quattrocento Sans"/>
              <a:cs typeface="Quattrocento Sans"/>
              <a:sym typeface="Quattrocento Sans"/>
            </a:endParaRPr>
          </a:p>
          <a:p>
            <a:pPr indent="0" lvl="0" marL="0" rtl="0" algn="l">
              <a:spcBef>
                <a:spcPts val="0"/>
              </a:spcBef>
              <a:spcAft>
                <a:spcPts val="0"/>
              </a:spcAft>
              <a:buNone/>
            </a:pPr>
            <a:r>
              <a:rPr i="0" lang="cs-CZ">
                <a:latin typeface="Quattrocento Sans"/>
                <a:ea typeface="Quattrocento Sans"/>
                <a:cs typeface="Quattrocento Sans"/>
                <a:sym typeface="Quattrocento Sans"/>
              </a:rPr>
              <a:t>Taky bude potřeba uvést vaše fakta. Výzkum máte hotový, tak teď neváhejte sdílet některá zajímavá fakta se svým publikem. Fakta nemusí být nudná – prostřednictvím karty Vložení je můžete předat hned několika způsoby. Na kartě Vložení můžete: </a:t>
            </a:r>
            <a:endParaRPr/>
          </a:p>
          <a:p>
            <a:pPr indent="-176679" lvl="0" marL="176679" rtl="0" algn="l">
              <a:spcBef>
                <a:spcPts val="0"/>
              </a:spcBef>
              <a:spcAft>
                <a:spcPts val="0"/>
              </a:spcAft>
              <a:buClr>
                <a:schemeClr val="dk1"/>
              </a:buClr>
              <a:buSzPts val="1200"/>
              <a:buFont typeface="Arial"/>
              <a:buChar char="•"/>
            </a:pPr>
            <a:r>
              <a:rPr i="0" lang="cs-CZ">
                <a:latin typeface="Quattrocento Sans"/>
                <a:ea typeface="Quattrocento Sans"/>
                <a:cs typeface="Quattrocento Sans"/>
                <a:sym typeface="Quattrocento Sans"/>
              </a:rPr>
              <a:t>Vložit </a:t>
            </a:r>
            <a:r>
              <a:rPr b="1" i="0" lang="cs-CZ">
                <a:latin typeface="Quattrocento Sans"/>
                <a:ea typeface="Quattrocento Sans"/>
                <a:cs typeface="Quattrocento Sans"/>
                <a:sym typeface="Quattrocento Sans"/>
              </a:rPr>
              <a:t>obrázek</a:t>
            </a:r>
            <a:r>
              <a:rPr i="0" lang="cs-CZ">
                <a:latin typeface="Quattrocento Sans"/>
                <a:ea typeface="Quattrocento Sans"/>
                <a:cs typeface="Quattrocento Sans"/>
                <a:sym typeface="Quattrocento Sans"/>
              </a:rPr>
              <a:t> z počítače nebo z </a:t>
            </a:r>
            <a:r>
              <a:rPr b="1" i="0" lang="cs-CZ">
                <a:latin typeface="Quattrocento Sans"/>
                <a:ea typeface="Quattrocento Sans"/>
                <a:cs typeface="Quattrocento Sans"/>
                <a:sym typeface="Quattrocento Sans"/>
              </a:rPr>
              <a:t>online</a:t>
            </a:r>
            <a:r>
              <a:rPr i="0" lang="cs-CZ">
                <a:latin typeface="Quattrocento Sans"/>
                <a:ea typeface="Quattrocento Sans"/>
                <a:cs typeface="Quattrocento Sans"/>
                <a:sym typeface="Quattrocento Sans"/>
              </a:rPr>
              <a:t> zdroje.</a:t>
            </a:r>
            <a:endParaRPr/>
          </a:p>
          <a:p>
            <a:pPr indent="-176679" lvl="0" marL="176679" rtl="0" algn="l">
              <a:spcBef>
                <a:spcPts val="0"/>
              </a:spcBef>
              <a:spcAft>
                <a:spcPts val="0"/>
              </a:spcAft>
              <a:buClr>
                <a:schemeClr val="dk1"/>
              </a:buClr>
              <a:buSzPts val="1200"/>
              <a:buFont typeface="Arial"/>
              <a:buChar char="•"/>
            </a:pPr>
            <a:r>
              <a:rPr i="0" lang="cs-CZ">
                <a:latin typeface="Quattrocento Sans"/>
                <a:ea typeface="Quattrocento Sans"/>
                <a:cs typeface="Quattrocento Sans"/>
                <a:sym typeface="Quattrocento Sans"/>
              </a:rPr>
              <a:t>Přidat </a:t>
            </a:r>
            <a:r>
              <a:rPr b="1" i="0" lang="cs-CZ">
                <a:latin typeface="Quattrocento Sans"/>
                <a:ea typeface="Quattrocento Sans"/>
                <a:cs typeface="Quattrocento Sans"/>
                <a:sym typeface="Quattrocento Sans"/>
              </a:rPr>
              <a:t>graf </a:t>
            </a:r>
            <a:endParaRPr/>
          </a:p>
          <a:p>
            <a:pPr indent="-176679" lvl="0" marL="176679" rtl="0" algn="l">
              <a:spcBef>
                <a:spcPts val="0"/>
              </a:spcBef>
              <a:spcAft>
                <a:spcPts val="0"/>
              </a:spcAft>
              <a:buClr>
                <a:schemeClr val="dk1"/>
              </a:buClr>
              <a:buSzPts val="1200"/>
              <a:buFont typeface="Arial"/>
              <a:buChar char="•"/>
            </a:pPr>
            <a:r>
              <a:rPr i="0" lang="cs-CZ">
                <a:latin typeface="Quattrocento Sans"/>
                <a:ea typeface="Quattrocento Sans"/>
                <a:cs typeface="Quattrocento Sans"/>
                <a:sym typeface="Quattrocento Sans"/>
              </a:rPr>
              <a:t>Přidat </a:t>
            </a:r>
            <a:r>
              <a:rPr b="1" i="0" lang="cs-CZ">
                <a:latin typeface="Quattrocento Sans"/>
                <a:ea typeface="Quattrocento Sans"/>
                <a:cs typeface="Quattrocento Sans"/>
                <a:sym typeface="Quattrocento Sans"/>
              </a:rPr>
              <a:t>SmartArt</a:t>
            </a:r>
            <a:endParaRPr b="1" i="0">
              <a:latin typeface="Quattrocento Sans"/>
              <a:ea typeface="Quattrocento Sans"/>
              <a:cs typeface="Quattrocento Sans"/>
              <a:sym typeface="Quattrocento Sans"/>
            </a:endParaRPr>
          </a:p>
          <a:p>
            <a:pPr indent="-176679" lvl="0" marL="176679" rtl="0" algn="l">
              <a:spcBef>
                <a:spcPts val="0"/>
              </a:spcBef>
              <a:spcAft>
                <a:spcPts val="0"/>
              </a:spcAft>
              <a:buClr>
                <a:schemeClr val="dk1"/>
              </a:buClr>
              <a:buSzPts val="1200"/>
              <a:buFont typeface="Arial"/>
              <a:buChar char="•"/>
            </a:pPr>
            <a:r>
              <a:rPr i="0" lang="cs-CZ">
                <a:latin typeface="Quattrocento Sans"/>
                <a:ea typeface="Quattrocento Sans"/>
                <a:cs typeface="Quattrocento Sans"/>
                <a:sym typeface="Quattrocento Sans"/>
              </a:rPr>
              <a:t>Vložit různé ikony, které vám pomůžou vaše fakta přivést k životu. Poznámka: Když budete chtít změnit barvu ikon, vyberte požadovanou ikonu a pak klikněte na kartu </a:t>
            </a:r>
            <a:r>
              <a:rPr b="1" i="0" lang="cs-CZ">
                <a:latin typeface="Quattrocento Sans"/>
                <a:ea typeface="Quattrocento Sans"/>
                <a:cs typeface="Quattrocento Sans"/>
                <a:sym typeface="Quattrocento Sans"/>
              </a:rPr>
              <a:t>Formát </a:t>
            </a:r>
            <a:r>
              <a:rPr i="0" lang="cs-CZ">
                <a:latin typeface="Quattrocento Sans"/>
                <a:ea typeface="Quattrocento Sans"/>
                <a:cs typeface="Quattrocento Sans"/>
                <a:sym typeface="Quattrocento Sans"/>
              </a:rPr>
              <a:t>a na možnost Výplň. Na stejném místě si můžete vybrat barvu ze seznamu nebo vybrat možnost </a:t>
            </a:r>
            <a:r>
              <a:rPr b="1" i="0" lang="cs-CZ">
                <a:latin typeface="Quattrocento Sans"/>
                <a:ea typeface="Quattrocento Sans"/>
                <a:cs typeface="Quattrocento Sans"/>
                <a:sym typeface="Quattrocento Sans"/>
              </a:rPr>
              <a:t>Další barvy výplně </a:t>
            </a:r>
            <a:r>
              <a:rPr i="0" lang="cs-CZ">
                <a:latin typeface="Quattrocento Sans"/>
                <a:ea typeface="Quattrocento Sans"/>
                <a:cs typeface="Quattrocento Sans"/>
                <a:sym typeface="Quattrocento Sans"/>
              </a:rPr>
              <a:t>a zobrazit si tak další možnosti.</a:t>
            </a:r>
            <a:endParaRPr/>
          </a:p>
          <a:p>
            <a:pPr indent="0" lvl="0" marL="0" rtl="0" algn="l">
              <a:spcBef>
                <a:spcPts val="0"/>
              </a:spcBef>
              <a:spcAft>
                <a:spcPts val="0"/>
              </a:spcAft>
              <a:buNone/>
            </a:pPr>
            <a:r>
              <a:t/>
            </a:r>
            <a:endParaRPr>
              <a:latin typeface="Quattrocento Sans"/>
              <a:ea typeface="Quattrocento Sans"/>
              <a:cs typeface="Quattrocento Sans"/>
              <a:sym typeface="Quattrocento Sans"/>
            </a:endParaRPr>
          </a:p>
          <a:p>
            <a:pPr indent="0" lvl="0" marL="0" rtl="0" algn="l">
              <a:spcBef>
                <a:spcPts val="0"/>
              </a:spcBef>
              <a:spcAft>
                <a:spcPts val="0"/>
              </a:spcAft>
              <a:buNone/>
            </a:pPr>
            <a:r>
              <a:rPr lang="cs-CZ">
                <a:latin typeface="Quattrocento Sans"/>
                <a:ea typeface="Quattrocento Sans"/>
                <a:cs typeface="Quattrocento Sans"/>
                <a:sym typeface="Quattrocento Sans"/>
              </a:rPr>
              <a:t>Tato prezentace výzkumu je výsledkem vaší tvrdé práce a vyhledávání, tak se ujistěte, že máte svá tvrzení podložená fakty ze závěru vašeho výzkumu. Ujistěte se, že jste nezapomněli uvést autora, která vám pomohl vaše nápady sdílet. Pokud se v některém z vašich zdrojů nachází video, které s vaším tématem souvisí, můžete je přidat jako dodatečný argument. Nezapomeňte se podívat, jak se video dlouhé a kolik času na svoji prezentaci máte. U pětiminutové prezentace by video nemělo přesáhnout délku 30 vteřin. </a:t>
            </a:r>
            <a:endParaRPr/>
          </a:p>
          <a:p>
            <a:pPr indent="0" lvl="0" marL="0" rtl="0" algn="l">
              <a:spcBef>
                <a:spcPts val="0"/>
              </a:spcBef>
              <a:spcAft>
                <a:spcPts val="0"/>
              </a:spcAft>
              <a:buNone/>
            </a:pPr>
            <a:r>
              <a:t/>
            </a:r>
            <a:endParaRPr>
              <a:latin typeface="Quattrocento Sans"/>
              <a:ea typeface="Quattrocento Sans"/>
              <a:cs typeface="Quattrocento Sans"/>
              <a:sym typeface="Quattrocento Sans"/>
            </a:endParaRPr>
          </a:p>
          <a:p>
            <a:pPr indent="0" lvl="0" marL="0" rtl="0" algn="l">
              <a:spcBef>
                <a:spcPts val="0"/>
              </a:spcBef>
              <a:spcAft>
                <a:spcPts val="0"/>
              </a:spcAft>
              <a:buNone/>
            </a:pPr>
            <a:r>
              <a:rPr b="1" i="1" lang="cs-CZ">
                <a:latin typeface="Quattrocento Sans"/>
                <a:ea typeface="Quattrocento Sans"/>
                <a:cs typeface="Quattrocento Sans"/>
                <a:sym typeface="Quattrocento Sans"/>
              </a:rPr>
              <a:t>Nad čím se zamyslet: </a:t>
            </a:r>
            <a:endParaRPr/>
          </a:p>
          <a:p>
            <a:pPr indent="-235572" lvl="0" marL="235572" rtl="0" algn="l">
              <a:spcBef>
                <a:spcPts val="0"/>
              </a:spcBef>
              <a:spcAft>
                <a:spcPts val="0"/>
              </a:spcAft>
              <a:buClr>
                <a:schemeClr val="dk1"/>
              </a:buClr>
              <a:buSzPts val="1200"/>
              <a:buFont typeface="Quattrocento Sans"/>
              <a:buAutoNum type="arabicPeriod"/>
            </a:pPr>
            <a:r>
              <a:rPr lang="cs-CZ">
                <a:latin typeface="Quattrocento Sans"/>
                <a:ea typeface="Quattrocento Sans"/>
                <a:cs typeface="Quattrocento Sans"/>
                <a:sym typeface="Quattrocento Sans"/>
              </a:rPr>
              <a:t>Jak uvedete autora zdroje?</a:t>
            </a:r>
            <a:endParaRPr/>
          </a:p>
          <a:p>
            <a:pPr indent="-235572" lvl="0" marL="235572" rtl="0" algn="l">
              <a:spcBef>
                <a:spcPts val="0"/>
              </a:spcBef>
              <a:spcAft>
                <a:spcPts val="0"/>
              </a:spcAft>
              <a:buClr>
                <a:schemeClr val="dk1"/>
              </a:buClr>
              <a:buSzPts val="1200"/>
              <a:buFont typeface="Quattrocento Sans"/>
              <a:buAutoNum type="arabicPeriod"/>
            </a:pPr>
            <a:r>
              <a:rPr lang="cs-CZ">
                <a:latin typeface="Quattrocento Sans"/>
                <a:ea typeface="Quattrocento Sans"/>
                <a:cs typeface="Quattrocento Sans"/>
                <a:sym typeface="Quattrocento Sans"/>
              </a:rPr>
              <a:t>Bude potřeba zdroj citovat přímo na snímku?</a:t>
            </a:r>
            <a:endParaRPr/>
          </a:p>
          <a:p>
            <a:pPr indent="0" lvl="0" marL="0" rtl="0" algn="l">
              <a:spcBef>
                <a:spcPts val="0"/>
              </a:spcBef>
              <a:spcAft>
                <a:spcPts val="0"/>
              </a:spcAft>
              <a:buNone/>
            </a:pPr>
            <a:r>
              <a:t/>
            </a:r>
            <a:endParaRPr>
              <a:latin typeface="Quattrocento Sans"/>
              <a:ea typeface="Quattrocento Sans"/>
              <a:cs typeface="Quattrocento Sans"/>
              <a:sym typeface="Quattrocento Sans"/>
            </a:endParaRPr>
          </a:p>
          <a:p>
            <a:pPr indent="0" lvl="0" marL="0" rtl="0" algn="l">
              <a:spcBef>
                <a:spcPts val="0"/>
              </a:spcBef>
              <a:spcAft>
                <a:spcPts val="0"/>
              </a:spcAft>
              <a:buNone/>
            </a:pPr>
            <a:r>
              <a:rPr lang="cs-CZ">
                <a:latin typeface="Quattrocento Sans"/>
                <a:ea typeface="Quattrocento Sans"/>
                <a:cs typeface="Quattrocento Sans"/>
                <a:sym typeface="Quattrocento Sans"/>
              </a:rPr>
              <a:t>Jak by se dalo zapojit publikum, aby mohli být součástí samotné prezentace? Můžete zvážit třeba zapojení krátké ankety, jako: Ať zvednou ruce ti, co si myslí, že školní uniformy můžou zamezit šikaně. Taky je můžete požádat, ať ukážou určitý počet prstů podle toho, jestli souhlasí nebo nesouhlasí. Nebo jim taky můžete povědět krátký příběh, se kterým se budou moct ztotožnit a který je rozesměje.</a:t>
            </a:r>
            <a:endParaRPr/>
          </a:p>
          <a:p>
            <a:pPr indent="0" lvl="0" marL="0" rtl="0" algn="l">
              <a:spcBef>
                <a:spcPts val="0"/>
              </a:spcBef>
              <a:spcAft>
                <a:spcPts val="0"/>
              </a:spcAft>
              <a:buNone/>
            </a:pPr>
            <a:r>
              <a:t/>
            </a:r>
            <a:endParaRPr>
              <a:latin typeface="Quattrocento Sans"/>
              <a:ea typeface="Quattrocento Sans"/>
              <a:cs typeface="Quattrocento Sans"/>
              <a:sym typeface="Quattrocento Sans"/>
            </a:endParaRPr>
          </a:p>
          <a:p>
            <a:pPr indent="0" lvl="0" marL="0" rtl="0" algn="l">
              <a:spcBef>
                <a:spcPts val="0"/>
              </a:spcBef>
              <a:spcAft>
                <a:spcPts val="0"/>
              </a:spcAft>
              <a:buNone/>
            </a:pPr>
            <a:r>
              <a:rPr lang="cs-CZ">
                <a:latin typeface="Quattrocento Sans"/>
                <a:ea typeface="Quattrocento Sans"/>
                <a:cs typeface="Quattrocento Sans"/>
                <a:sym typeface="Quattrocento Sans"/>
              </a:rPr>
              <a:t>Po potlesku se vaše publikum možná bude chtít zeptat na pár otázek. Abyste je mohli odpovědět, připravte se na to a vytvořte si seznam otázek, na které by se mohli zeptat. Kdyby je zajímaly další informace, můžete jim svoji prezentaci nasdílet a poskytnout jim na ni odkaz.</a:t>
            </a:r>
            <a:endParaRPr/>
          </a:p>
        </p:txBody>
      </p:sp>
      <p:sp>
        <p:nvSpPr>
          <p:cNvPr id="238" name="Google Shape;238;p12:notes"/>
          <p:cNvSpPr txBox="1"/>
          <p:nvPr>
            <p:ph idx="12" type="sldNum"/>
          </p:nvPr>
        </p:nvSpPr>
        <p:spPr>
          <a:xfrm>
            <a:off x="4023092" y="8917422"/>
            <a:ext cx="3077739" cy="471053"/>
          </a:xfrm>
          <a:prstGeom prst="rect">
            <a:avLst/>
          </a:prstGeom>
          <a:noFill/>
          <a:ln>
            <a:noFill/>
          </a:ln>
        </p:spPr>
        <p:txBody>
          <a:bodyPr anchorCtr="0" anchor="b" bIns="47100" lIns="94225" spcFirstLastPara="1" rIns="94225" wrap="square" tIns="471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2: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2: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spcBef>
                <a:spcPts val="0"/>
              </a:spcBef>
              <a:spcAft>
                <a:spcPts val="0"/>
              </a:spcAft>
              <a:buNone/>
            </a:pPr>
            <a:r>
              <a:t/>
            </a:r>
            <a:endParaRPr/>
          </a:p>
        </p:txBody>
      </p:sp>
      <p:sp>
        <p:nvSpPr>
          <p:cNvPr id="111" name="Google Shape;111;p2:notes"/>
          <p:cNvSpPr txBox="1"/>
          <p:nvPr>
            <p:ph idx="12" type="sldNum"/>
          </p:nvPr>
        </p:nvSpPr>
        <p:spPr>
          <a:xfrm>
            <a:off x="4023092" y="8917422"/>
            <a:ext cx="3077739" cy="471053"/>
          </a:xfrm>
          <a:prstGeom prst="rect">
            <a:avLst/>
          </a:prstGeom>
          <a:noFill/>
          <a:ln>
            <a:noFill/>
          </a:ln>
        </p:spPr>
        <p:txBody>
          <a:bodyPr anchorCtr="0" anchor="b" bIns="47100" lIns="94225" spcFirstLastPara="1" rIns="94225" wrap="square" tIns="471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3:notes"/>
          <p:cNvSpPr txBox="1"/>
          <p:nvPr>
            <p:ph idx="1" type="body"/>
          </p:nvPr>
        </p:nvSpPr>
        <p:spPr>
          <a:xfrm>
            <a:off x="710248" y="4518204"/>
            <a:ext cx="5681980" cy="3696712"/>
          </a:xfrm>
          <a:prstGeom prst="rect">
            <a:avLst/>
          </a:prstGeom>
        </p:spPr>
        <p:txBody>
          <a:bodyPr anchorCtr="0" anchor="t" bIns="47100" lIns="94225" spcFirstLastPara="1" rIns="94225" wrap="square" tIns="47100">
            <a:noAutofit/>
          </a:bodyPr>
          <a:lstStyle/>
          <a:p>
            <a:pPr indent="0" lvl="0" marL="0" rtl="0" algn="l">
              <a:spcBef>
                <a:spcPts val="0"/>
              </a:spcBef>
              <a:spcAft>
                <a:spcPts val="0"/>
              </a:spcAft>
              <a:buNone/>
            </a:pPr>
            <a:r>
              <a:t/>
            </a:r>
            <a:endParaRPr/>
          </a:p>
        </p:txBody>
      </p:sp>
      <p:sp>
        <p:nvSpPr>
          <p:cNvPr id="120" name="Google Shape;120;p3: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4:notes"/>
          <p:cNvSpPr txBox="1"/>
          <p:nvPr>
            <p:ph idx="1" type="body"/>
          </p:nvPr>
        </p:nvSpPr>
        <p:spPr>
          <a:xfrm>
            <a:off x="710248" y="4518204"/>
            <a:ext cx="5681980" cy="3696712"/>
          </a:xfrm>
          <a:prstGeom prst="rect">
            <a:avLst/>
          </a:prstGeom>
        </p:spPr>
        <p:txBody>
          <a:bodyPr anchorCtr="0" anchor="t" bIns="47100" lIns="94225" spcFirstLastPara="1" rIns="94225" wrap="square" tIns="47100">
            <a:noAutofit/>
          </a:bodyPr>
          <a:lstStyle/>
          <a:p>
            <a:pPr indent="0" lvl="0" marL="0" rtl="0" algn="l">
              <a:spcBef>
                <a:spcPts val="0"/>
              </a:spcBef>
              <a:spcAft>
                <a:spcPts val="0"/>
              </a:spcAft>
              <a:buNone/>
            </a:pPr>
            <a:r>
              <a:t/>
            </a:r>
            <a:endParaRPr/>
          </a:p>
        </p:txBody>
      </p:sp>
      <p:sp>
        <p:nvSpPr>
          <p:cNvPr id="128" name="Google Shape;128;p4: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5:notes"/>
          <p:cNvSpPr txBox="1"/>
          <p:nvPr>
            <p:ph idx="1" type="body"/>
          </p:nvPr>
        </p:nvSpPr>
        <p:spPr>
          <a:xfrm>
            <a:off x="710248" y="4518204"/>
            <a:ext cx="5681980" cy="3696712"/>
          </a:xfrm>
          <a:prstGeom prst="rect">
            <a:avLst/>
          </a:prstGeom>
        </p:spPr>
        <p:txBody>
          <a:bodyPr anchorCtr="0" anchor="t" bIns="47100" lIns="94225" spcFirstLastPara="1" rIns="94225" wrap="square" tIns="47100">
            <a:noAutofit/>
          </a:bodyPr>
          <a:lstStyle/>
          <a:p>
            <a:pPr indent="0" lvl="0" marL="0" rtl="0" algn="l">
              <a:spcBef>
                <a:spcPts val="0"/>
              </a:spcBef>
              <a:spcAft>
                <a:spcPts val="0"/>
              </a:spcAft>
              <a:buNone/>
            </a:pPr>
            <a:r>
              <a:t/>
            </a:r>
            <a:endParaRPr/>
          </a:p>
        </p:txBody>
      </p:sp>
      <p:sp>
        <p:nvSpPr>
          <p:cNvPr id="146" name="Google Shape;146;p5: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6: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6: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spcBef>
                <a:spcPts val="0"/>
              </a:spcBef>
              <a:spcAft>
                <a:spcPts val="0"/>
              </a:spcAft>
              <a:buNone/>
            </a:pPr>
            <a:r>
              <a:t/>
            </a:r>
            <a:endParaRPr/>
          </a:p>
        </p:txBody>
      </p:sp>
      <p:sp>
        <p:nvSpPr>
          <p:cNvPr id="155" name="Google Shape;155;p6:notes"/>
          <p:cNvSpPr txBox="1"/>
          <p:nvPr>
            <p:ph idx="12" type="sldNum"/>
          </p:nvPr>
        </p:nvSpPr>
        <p:spPr>
          <a:xfrm>
            <a:off x="4023092" y="8917422"/>
            <a:ext cx="3077739" cy="471053"/>
          </a:xfrm>
          <a:prstGeom prst="rect">
            <a:avLst/>
          </a:prstGeom>
          <a:noFill/>
          <a:ln>
            <a:noFill/>
          </a:ln>
        </p:spPr>
        <p:txBody>
          <a:bodyPr anchorCtr="0" anchor="b" bIns="47100" lIns="94225" spcFirstLastPara="1" rIns="94225" wrap="square" tIns="471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7: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7:notes"/>
          <p:cNvSpPr txBox="1"/>
          <p:nvPr>
            <p:ph idx="1" type="body"/>
          </p:nvPr>
        </p:nvSpPr>
        <p:spPr>
          <a:xfrm>
            <a:off x="710248" y="4518204"/>
            <a:ext cx="5681980" cy="3696712"/>
          </a:xfrm>
          <a:prstGeom prst="rect">
            <a:avLst/>
          </a:prstGeom>
          <a:noFill/>
          <a:ln>
            <a:noFill/>
          </a:ln>
        </p:spPr>
        <p:txBody>
          <a:bodyPr anchorCtr="0" anchor="t" bIns="47100" lIns="94225" spcFirstLastPara="1" rIns="94225" wrap="square" tIns="47100">
            <a:noAutofit/>
          </a:bodyPr>
          <a:lstStyle/>
          <a:p>
            <a:pPr indent="0" lvl="0" marL="0" rtl="0" algn="l">
              <a:spcBef>
                <a:spcPts val="0"/>
              </a:spcBef>
              <a:spcAft>
                <a:spcPts val="0"/>
              </a:spcAft>
              <a:buNone/>
            </a:pPr>
            <a:r>
              <a:rPr lang="cs-CZ">
                <a:latin typeface="Quattrocento Sans"/>
                <a:ea typeface="Quattrocento Sans"/>
                <a:cs typeface="Quattrocento Sans"/>
                <a:sym typeface="Quattrocento Sans"/>
              </a:rPr>
              <a:t>Když potřebujete provést výzkum, snadno se obrací k jedinému zdroji: k Wikipedii. Výzkum by ale měl zahrnovat více různých zdrojů. Zvažte třeba tyto zdroje: </a:t>
            </a:r>
            <a:endParaRPr/>
          </a:p>
          <a:p>
            <a:pPr indent="-176679" lvl="0" marL="176679" rtl="0" algn="l">
              <a:spcBef>
                <a:spcPts val="0"/>
              </a:spcBef>
              <a:spcAft>
                <a:spcPts val="0"/>
              </a:spcAft>
              <a:buClr>
                <a:schemeClr val="dk1"/>
              </a:buClr>
              <a:buSzPts val="1200"/>
              <a:buFont typeface="Arial"/>
              <a:buChar char="•"/>
            </a:pPr>
            <a:r>
              <a:rPr lang="cs-CZ">
                <a:latin typeface="Quattrocento Sans"/>
                <a:ea typeface="Quattrocento Sans"/>
                <a:cs typeface="Quattrocento Sans"/>
                <a:sym typeface="Quattrocento Sans"/>
              </a:rPr>
              <a:t>S kým můžu udělat rozhovor a získat tak další informace k tématu?</a:t>
            </a:r>
            <a:endParaRPr/>
          </a:p>
          <a:p>
            <a:pPr indent="-176679" lvl="0" marL="176679" rtl="0" algn="l">
              <a:spcBef>
                <a:spcPts val="0"/>
              </a:spcBef>
              <a:spcAft>
                <a:spcPts val="0"/>
              </a:spcAft>
              <a:buClr>
                <a:schemeClr val="dk1"/>
              </a:buClr>
              <a:buSzPts val="1200"/>
              <a:buFont typeface="Arial"/>
              <a:buChar char="•"/>
            </a:pPr>
            <a:r>
              <a:rPr lang="cs-CZ">
                <a:latin typeface="Quattrocento Sans"/>
                <a:ea typeface="Quattrocento Sans"/>
                <a:cs typeface="Quattrocento Sans"/>
                <a:sym typeface="Quattrocento Sans"/>
              </a:rPr>
              <a:t>Je moje téma aktuální a bude pro moje publikum relevantní?</a:t>
            </a:r>
            <a:endParaRPr/>
          </a:p>
          <a:p>
            <a:pPr indent="-176679" lvl="0" marL="176679" rtl="0" algn="l">
              <a:spcBef>
                <a:spcPts val="0"/>
              </a:spcBef>
              <a:spcAft>
                <a:spcPts val="0"/>
              </a:spcAft>
              <a:buClr>
                <a:schemeClr val="dk1"/>
              </a:buClr>
              <a:buSzPts val="1200"/>
              <a:buFont typeface="Arial"/>
              <a:buChar char="•"/>
            </a:pPr>
            <a:r>
              <a:rPr lang="cs-CZ">
                <a:latin typeface="Quattrocento Sans"/>
                <a:ea typeface="Quattrocento Sans"/>
                <a:cs typeface="Quattrocento Sans"/>
                <a:sym typeface="Quattrocento Sans"/>
              </a:rPr>
              <a:t>Které články, blogy a časopisy obsahují něco, co s mým tématem souvisí?</a:t>
            </a:r>
            <a:endParaRPr/>
          </a:p>
          <a:p>
            <a:pPr indent="-176679" lvl="0" marL="176679" rtl="0" algn="l">
              <a:spcBef>
                <a:spcPts val="0"/>
              </a:spcBef>
              <a:spcAft>
                <a:spcPts val="0"/>
              </a:spcAft>
              <a:buClr>
                <a:schemeClr val="dk1"/>
              </a:buClr>
              <a:buSzPts val="1200"/>
              <a:buFont typeface="Arial"/>
              <a:buChar char="•"/>
            </a:pPr>
            <a:r>
              <a:rPr lang="cs-CZ">
                <a:latin typeface="Quattrocento Sans"/>
                <a:ea typeface="Quattrocento Sans"/>
                <a:cs typeface="Quattrocento Sans"/>
                <a:sym typeface="Quattrocento Sans"/>
              </a:rPr>
              <a:t>Existuje k mému tématu videu na YouTubu? Pokud ano, tak o čem je?</a:t>
            </a:r>
            <a:endParaRPr/>
          </a:p>
          <a:p>
            <a:pPr indent="-176679" lvl="0" marL="176679" rtl="0" algn="l">
              <a:spcBef>
                <a:spcPts val="0"/>
              </a:spcBef>
              <a:spcAft>
                <a:spcPts val="0"/>
              </a:spcAft>
              <a:buClr>
                <a:schemeClr val="dk1"/>
              </a:buClr>
              <a:buSzPts val="1200"/>
              <a:buFont typeface="Arial"/>
              <a:buChar char="•"/>
            </a:pPr>
            <a:r>
              <a:rPr lang="cs-CZ">
                <a:latin typeface="Quattrocento Sans"/>
                <a:ea typeface="Quattrocento Sans"/>
                <a:cs typeface="Quattrocento Sans"/>
                <a:sym typeface="Quattrocento Sans"/>
              </a:rPr>
              <a:t>Dají se najít obrázky, které s mým tématem souvisí?</a:t>
            </a:r>
            <a:endParaRPr/>
          </a:p>
        </p:txBody>
      </p:sp>
      <p:sp>
        <p:nvSpPr>
          <p:cNvPr id="164" name="Google Shape;164;p7:notes"/>
          <p:cNvSpPr txBox="1"/>
          <p:nvPr>
            <p:ph idx="12" type="sldNum"/>
          </p:nvPr>
        </p:nvSpPr>
        <p:spPr>
          <a:xfrm>
            <a:off x="4023092" y="8917422"/>
            <a:ext cx="3077739" cy="471053"/>
          </a:xfrm>
          <a:prstGeom prst="rect">
            <a:avLst/>
          </a:prstGeom>
          <a:noFill/>
          <a:ln>
            <a:noFill/>
          </a:ln>
        </p:spPr>
        <p:txBody>
          <a:bodyPr anchorCtr="0" anchor="b" bIns="47100" lIns="94225" spcFirstLastPara="1" rIns="94225" wrap="square" tIns="471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8:notes"/>
          <p:cNvSpPr txBox="1"/>
          <p:nvPr>
            <p:ph idx="1" type="body"/>
          </p:nvPr>
        </p:nvSpPr>
        <p:spPr>
          <a:xfrm>
            <a:off x="710248" y="4518204"/>
            <a:ext cx="5681980" cy="3696712"/>
          </a:xfrm>
          <a:prstGeom prst="rect">
            <a:avLst/>
          </a:prstGeom>
        </p:spPr>
        <p:txBody>
          <a:bodyPr anchorCtr="0" anchor="t" bIns="47100" lIns="94225" spcFirstLastPara="1" rIns="94225" wrap="square" tIns="47100">
            <a:noAutofit/>
          </a:bodyPr>
          <a:lstStyle/>
          <a:p>
            <a:pPr indent="0" lvl="0" marL="0" rtl="0" algn="l">
              <a:spcBef>
                <a:spcPts val="0"/>
              </a:spcBef>
              <a:spcAft>
                <a:spcPts val="0"/>
              </a:spcAft>
              <a:buNone/>
            </a:pPr>
            <a:r>
              <a:t/>
            </a:r>
            <a:endParaRPr/>
          </a:p>
        </p:txBody>
      </p:sp>
      <p:sp>
        <p:nvSpPr>
          <p:cNvPr id="172" name="Google Shape;172;p8: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9:notes"/>
          <p:cNvSpPr txBox="1"/>
          <p:nvPr>
            <p:ph idx="1" type="body"/>
          </p:nvPr>
        </p:nvSpPr>
        <p:spPr>
          <a:xfrm>
            <a:off x="710248" y="4518204"/>
            <a:ext cx="5681980" cy="3696712"/>
          </a:xfrm>
          <a:prstGeom prst="rect">
            <a:avLst/>
          </a:prstGeom>
        </p:spPr>
        <p:txBody>
          <a:bodyPr anchorCtr="0" anchor="t" bIns="47100" lIns="94225" spcFirstLastPara="1" rIns="94225" wrap="square" tIns="47100">
            <a:noAutofit/>
          </a:bodyPr>
          <a:lstStyle/>
          <a:p>
            <a:pPr indent="0" lvl="0" marL="0" rtl="0" algn="l">
              <a:spcBef>
                <a:spcPts val="0"/>
              </a:spcBef>
              <a:spcAft>
                <a:spcPts val="0"/>
              </a:spcAft>
              <a:buNone/>
            </a:pPr>
            <a:r>
              <a:t/>
            </a:r>
            <a:endParaRPr/>
          </a:p>
        </p:txBody>
      </p:sp>
      <p:sp>
        <p:nvSpPr>
          <p:cNvPr id="180" name="Google Shape;180;p9:notes"/>
          <p:cNvSpPr/>
          <p:nvPr>
            <p:ph idx="2" type="sldImg"/>
          </p:nvPr>
        </p:nvSpPr>
        <p:spPr>
          <a:xfrm>
            <a:off x="735013" y="1173163"/>
            <a:ext cx="5632450" cy="31686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Úvodní snímek" type="title">
  <p:cSld name="TITLE">
    <p:spTree>
      <p:nvGrpSpPr>
        <p:cNvPr id="15" name="Shape 15"/>
        <p:cNvGrpSpPr/>
        <p:nvPr/>
      </p:nvGrpSpPr>
      <p:grpSpPr>
        <a:xfrm>
          <a:off x="0" y="0"/>
          <a:ext cx="0" cy="0"/>
          <a:chOff x="0" y="0"/>
          <a:chExt cx="0" cy="0"/>
        </a:xfrm>
      </p:grpSpPr>
      <p:sp>
        <p:nvSpPr>
          <p:cNvPr id="16" name="Google Shape;16;p1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18" name="Google Shape;18;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rázek s titulkem" type="picTx">
  <p:cSld name="PICTURE_WITH_CAPTION_TEXT">
    <p:spTree>
      <p:nvGrpSpPr>
        <p:cNvPr id="77" name="Shape 77"/>
        <p:cNvGrpSpPr/>
        <p:nvPr/>
      </p:nvGrpSpPr>
      <p:grpSpPr>
        <a:xfrm>
          <a:off x="0" y="0"/>
          <a:ext cx="0" cy="0"/>
          <a:chOff x="0" y="0"/>
          <a:chExt cx="0" cy="0"/>
        </a:xfrm>
      </p:grpSpPr>
      <p:sp>
        <p:nvSpPr>
          <p:cNvPr id="78" name="Google Shape;78;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24"/>
          <p:cNvSpPr/>
          <p:nvPr>
            <p:ph idx="2" type="pic"/>
          </p:nvPr>
        </p:nvSpPr>
        <p:spPr>
          <a:xfrm>
            <a:off x="5183188" y="987425"/>
            <a:ext cx="6172200" cy="4873625"/>
          </a:xfrm>
          <a:prstGeom prst="rect">
            <a:avLst/>
          </a:prstGeom>
          <a:noFill/>
          <a:ln>
            <a:noFill/>
          </a:ln>
        </p:spPr>
      </p:sp>
      <p:sp>
        <p:nvSpPr>
          <p:cNvPr id="80" name="Google Shape;80;p2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1" name="Google Shape;81;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dpis a svislý text" type="vertTx">
  <p:cSld name="VERTICAL_TEXT">
    <p:spTree>
      <p:nvGrpSpPr>
        <p:cNvPr id="84" name="Shape 84"/>
        <p:cNvGrpSpPr/>
        <p:nvPr/>
      </p:nvGrpSpPr>
      <p:grpSpPr>
        <a:xfrm>
          <a:off x="0" y="0"/>
          <a:ext cx="0" cy="0"/>
          <a:chOff x="0" y="0"/>
          <a:chExt cx="0" cy="0"/>
        </a:xfrm>
      </p:grpSpPr>
      <p:sp>
        <p:nvSpPr>
          <p:cNvPr id="85" name="Google Shape;85;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2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vislý nadpis a text" type="vertTitleAndTx">
  <p:cSld name="VERTICAL_TITLE_AND_VERTICAL_TEXT">
    <p:spTree>
      <p:nvGrpSpPr>
        <p:cNvPr id="90" name="Shape 90"/>
        <p:cNvGrpSpPr/>
        <p:nvPr/>
      </p:nvGrpSpPr>
      <p:grpSpPr>
        <a:xfrm>
          <a:off x="0" y="0"/>
          <a:ext cx="0" cy="0"/>
          <a:chOff x="0" y="0"/>
          <a:chExt cx="0" cy="0"/>
        </a:xfrm>
      </p:grpSpPr>
      <p:sp>
        <p:nvSpPr>
          <p:cNvPr id="91" name="Google Shape;91;p2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2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vě obsahové části" type="twoObj">
  <p:cSld name="TWO_OBJECTS">
    <p:spTree>
      <p:nvGrpSpPr>
        <p:cNvPr id="27" name="Shape 27"/>
        <p:cNvGrpSpPr/>
        <p:nvPr/>
      </p:nvGrpSpPr>
      <p:grpSpPr>
        <a:xfrm>
          <a:off x="0" y="0"/>
          <a:ext cx="0" cy="0"/>
          <a:chOff x="0" y="0"/>
          <a:chExt cx="0" cy="0"/>
        </a:xfrm>
      </p:grpSpPr>
      <p:sp>
        <p:nvSpPr>
          <p:cNvPr id="28" name="Google Shape;28;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dpis a obsah" type="obj">
  <p:cSld name="OBJECT">
    <p:spTree>
      <p:nvGrpSpPr>
        <p:cNvPr id="34" name="Shape 34"/>
        <p:cNvGrpSpPr/>
        <p:nvPr/>
      </p:nvGrpSpPr>
      <p:grpSpPr>
        <a:xfrm>
          <a:off x="0" y="0"/>
          <a:ext cx="0" cy="0"/>
          <a:chOff x="0" y="0"/>
          <a:chExt cx="0" cy="0"/>
        </a:xfrm>
      </p:grpSpPr>
      <p:sp>
        <p:nvSpPr>
          <p:cNvPr id="35" name="Google Shape;35;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Úvodní snímek" type="title">
  <p:cSld name="TITLE">
    <p:spTree>
      <p:nvGrpSpPr>
        <p:cNvPr id="40" name="Shape 40"/>
        <p:cNvGrpSpPr/>
        <p:nvPr/>
      </p:nvGrpSpPr>
      <p:grpSpPr>
        <a:xfrm>
          <a:off x="0" y="0"/>
          <a:ext cx="0" cy="0"/>
          <a:chOff x="0" y="0"/>
          <a:chExt cx="0" cy="0"/>
        </a:xfrm>
      </p:grpSpPr>
      <p:sp>
        <p:nvSpPr>
          <p:cNvPr id="41" name="Google Shape;41;p1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3" name="Google Shape;43;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áhlaví oddílu" type="secHead">
  <p:cSld name="SECTION_HEADER">
    <p:spTree>
      <p:nvGrpSpPr>
        <p:cNvPr id="46" name="Shape 46"/>
        <p:cNvGrpSpPr/>
        <p:nvPr/>
      </p:nvGrpSpPr>
      <p:grpSpPr>
        <a:xfrm>
          <a:off x="0" y="0"/>
          <a:ext cx="0" cy="0"/>
          <a:chOff x="0" y="0"/>
          <a:chExt cx="0" cy="0"/>
        </a:xfrm>
      </p:grpSpPr>
      <p:sp>
        <p:nvSpPr>
          <p:cNvPr id="47" name="Google Shape;47;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9" name="Google Shape;49;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ovnání" type="twoTxTwoObj">
  <p:cSld name="TWO_OBJECTS_WITH_TEXT">
    <p:spTree>
      <p:nvGrpSpPr>
        <p:cNvPr id="52" name="Shape 52"/>
        <p:cNvGrpSpPr/>
        <p:nvPr/>
      </p:nvGrpSpPr>
      <p:grpSpPr>
        <a:xfrm>
          <a:off x="0" y="0"/>
          <a:ext cx="0" cy="0"/>
          <a:chOff x="0" y="0"/>
          <a:chExt cx="0" cy="0"/>
        </a:xfrm>
      </p:grpSpPr>
      <p:sp>
        <p:nvSpPr>
          <p:cNvPr id="53" name="Google Shape;53;p2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2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2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2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2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enom nadpis" type="titleOnly">
  <p:cSld name="TITLE_ONLY">
    <p:spTree>
      <p:nvGrpSpPr>
        <p:cNvPr id="61" name="Shape 61"/>
        <p:cNvGrpSpPr/>
        <p:nvPr/>
      </p:nvGrpSpPr>
      <p:grpSpPr>
        <a:xfrm>
          <a:off x="0" y="0"/>
          <a:ext cx="0" cy="0"/>
          <a:chOff x="0" y="0"/>
          <a:chExt cx="0" cy="0"/>
        </a:xfrm>
      </p:grpSpPr>
      <p:sp>
        <p:nvSpPr>
          <p:cNvPr id="62" name="Google Shape;62;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ázdné" type="blank">
  <p:cSld name="BLANK">
    <p:spTree>
      <p:nvGrpSpPr>
        <p:cNvPr id="66" name="Shape 66"/>
        <p:cNvGrpSpPr/>
        <p:nvPr/>
      </p:nvGrpSpPr>
      <p:grpSpPr>
        <a:xfrm>
          <a:off x="0" y="0"/>
          <a:ext cx="0" cy="0"/>
          <a:chOff x="0" y="0"/>
          <a:chExt cx="0" cy="0"/>
        </a:xfrm>
      </p:grpSpPr>
      <p:sp>
        <p:nvSpPr>
          <p:cNvPr id="67" name="Google Shape;67;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sah s titulkem" type="objTx">
  <p:cSld name="OBJECT_WITH_CAPTION_TEXT">
    <p:spTree>
      <p:nvGrpSpPr>
        <p:cNvPr id="70" name="Shape 70"/>
        <p:cNvGrpSpPr/>
        <p:nvPr/>
      </p:nvGrpSpPr>
      <p:grpSpPr>
        <a:xfrm>
          <a:off x="0" y="0"/>
          <a:ext cx="0" cy="0"/>
          <a:chOff x="0" y="0"/>
          <a:chExt cx="0" cy="0"/>
        </a:xfrm>
      </p:grpSpPr>
      <p:sp>
        <p:nvSpPr>
          <p:cNvPr id="71" name="Google Shape;71;p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2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3" name="Google Shape;73;p2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4" name="Google Shape;74;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2" Type="http://schemas.openxmlformats.org/officeDocument/2006/relationships/theme" Target="../theme/theme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3" name="Google Shape;13;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4" name="Google Shape;14;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Calibri"/>
                <a:ea typeface="Calibri"/>
                <a:cs typeface="Calibri"/>
                <a:sym typeface="Calibri"/>
              </a:defRPr>
            </a:lvl1pPr>
            <a:lvl2pPr indent="0" lvl="1" marL="0" marR="0" rtl="0" algn="r">
              <a:spcBef>
                <a:spcPts val="0"/>
              </a:spcBef>
              <a:buNone/>
              <a:defRPr b="0" i="0" sz="1200" u="none" cap="none" strike="noStrike">
                <a:solidFill>
                  <a:schemeClr val="lt1"/>
                </a:solidFill>
                <a:latin typeface="Calibri"/>
                <a:ea typeface="Calibri"/>
                <a:cs typeface="Calibri"/>
                <a:sym typeface="Calibri"/>
              </a:defRPr>
            </a:lvl2pPr>
            <a:lvl3pPr indent="0" lvl="2" marL="0" marR="0" rtl="0" algn="r">
              <a:spcBef>
                <a:spcPts val="0"/>
              </a:spcBef>
              <a:buNone/>
              <a:defRPr b="0" i="0" sz="1200" u="none" cap="none" strike="noStrike">
                <a:solidFill>
                  <a:schemeClr val="lt1"/>
                </a:solidFill>
                <a:latin typeface="Calibri"/>
                <a:ea typeface="Calibri"/>
                <a:cs typeface="Calibri"/>
                <a:sym typeface="Calibri"/>
              </a:defRPr>
            </a:lvl3pPr>
            <a:lvl4pPr indent="0" lvl="3" marL="0" marR="0" rtl="0" algn="r">
              <a:spcBef>
                <a:spcPts val="0"/>
              </a:spcBef>
              <a:buNone/>
              <a:defRPr b="0" i="0" sz="1200" u="none" cap="none" strike="noStrike">
                <a:solidFill>
                  <a:schemeClr val="lt1"/>
                </a:solidFill>
                <a:latin typeface="Calibri"/>
                <a:ea typeface="Calibri"/>
                <a:cs typeface="Calibri"/>
                <a:sym typeface="Calibri"/>
              </a:defRPr>
            </a:lvl4pPr>
            <a:lvl5pPr indent="0" lvl="4" marL="0" marR="0" rtl="0" algn="r">
              <a:spcBef>
                <a:spcPts val="0"/>
              </a:spcBef>
              <a:buNone/>
              <a:defRPr b="0" i="0" sz="1200" u="none" cap="none" strike="noStrike">
                <a:solidFill>
                  <a:schemeClr val="lt1"/>
                </a:solidFill>
                <a:latin typeface="Calibri"/>
                <a:ea typeface="Calibri"/>
                <a:cs typeface="Calibri"/>
                <a:sym typeface="Calibri"/>
              </a:defRPr>
            </a:lvl5pPr>
            <a:lvl6pPr indent="0" lvl="5" marL="0" marR="0" rtl="0" algn="r">
              <a:spcBef>
                <a:spcPts val="0"/>
              </a:spcBef>
              <a:buNone/>
              <a:defRPr b="0" i="0" sz="1200" u="none" cap="none" strike="noStrike">
                <a:solidFill>
                  <a:schemeClr val="lt1"/>
                </a:solidFill>
                <a:latin typeface="Calibri"/>
                <a:ea typeface="Calibri"/>
                <a:cs typeface="Calibri"/>
                <a:sym typeface="Calibri"/>
              </a:defRPr>
            </a:lvl6pPr>
            <a:lvl7pPr indent="0" lvl="6" marL="0" marR="0" rtl="0" algn="r">
              <a:spcBef>
                <a:spcPts val="0"/>
              </a:spcBef>
              <a:buNone/>
              <a:defRPr b="0" i="0" sz="1200" u="none" cap="none" strike="noStrike">
                <a:solidFill>
                  <a:schemeClr val="lt1"/>
                </a:solidFill>
                <a:latin typeface="Calibri"/>
                <a:ea typeface="Calibri"/>
                <a:cs typeface="Calibri"/>
                <a:sym typeface="Calibri"/>
              </a:defRPr>
            </a:lvl7pPr>
            <a:lvl8pPr indent="0" lvl="7" marL="0" marR="0" rtl="0" algn="r">
              <a:spcBef>
                <a:spcPts val="0"/>
              </a:spcBef>
              <a:buNone/>
              <a:defRPr b="0" i="0" sz="1200" u="none" cap="none" strike="noStrike">
                <a:solidFill>
                  <a:schemeClr val="lt1"/>
                </a:solidFill>
                <a:latin typeface="Calibri"/>
                <a:ea typeface="Calibri"/>
                <a:cs typeface="Calibri"/>
                <a:sym typeface="Calibri"/>
              </a:defRPr>
            </a:lvl8pPr>
            <a:lvl9pPr indent="0" lvl="8" marL="0" marR="0" rtl="0" algn="r">
              <a:spcBef>
                <a:spcPts val="0"/>
              </a:spcBef>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 name="Google Shape;23;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Google Shape;24;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5" name="Google Shape;25;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 name="Google Shape;26;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sz="1200" u="none">
                <a:solidFill>
                  <a:srgbClr val="888888"/>
                </a:solidFill>
                <a:latin typeface="Calibri"/>
                <a:ea typeface="Calibri"/>
                <a:cs typeface="Calibri"/>
                <a:sym typeface="Calibri"/>
              </a:defRPr>
            </a:lvl1pPr>
            <a:lvl2pPr indent="0" lvl="1" marL="0" marR="0" rtl="0" algn="r">
              <a:spcBef>
                <a:spcPts val="0"/>
              </a:spcBef>
              <a:buNone/>
              <a:defRPr b="0" sz="1200" u="none">
                <a:solidFill>
                  <a:srgbClr val="888888"/>
                </a:solidFill>
                <a:latin typeface="Calibri"/>
                <a:ea typeface="Calibri"/>
                <a:cs typeface="Calibri"/>
                <a:sym typeface="Calibri"/>
              </a:defRPr>
            </a:lvl2pPr>
            <a:lvl3pPr indent="0" lvl="2" marL="0" marR="0" rtl="0" algn="r">
              <a:spcBef>
                <a:spcPts val="0"/>
              </a:spcBef>
              <a:buNone/>
              <a:defRPr b="0" sz="1200" u="none">
                <a:solidFill>
                  <a:srgbClr val="888888"/>
                </a:solidFill>
                <a:latin typeface="Calibri"/>
                <a:ea typeface="Calibri"/>
                <a:cs typeface="Calibri"/>
                <a:sym typeface="Calibri"/>
              </a:defRPr>
            </a:lvl3pPr>
            <a:lvl4pPr indent="0" lvl="3" marL="0" marR="0" rtl="0" algn="r">
              <a:spcBef>
                <a:spcPts val="0"/>
              </a:spcBef>
              <a:buNone/>
              <a:defRPr b="0" sz="1200" u="none">
                <a:solidFill>
                  <a:srgbClr val="888888"/>
                </a:solidFill>
                <a:latin typeface="Calibri"/>
                <a:ea typeface="Calibri"/>
                <a:cs typeface="Calibri"/>
                <a:sym typeface="Calibri"/>
              </a:defRPr>
            </a:lvl4pPr>
            <a:lvl5pPr indent="0" lvl="4" marL="0" marR="0" rtl="0" algn="r">
              <a:spcBef>
                <a:spcPts val="0"/>
              </a:spcBef>
              <a:buNone/>
              <a:defRPr b="0" sz="1200" u="none">
                <a:solidFill>
                  <a:srgbClr val="888888"/>
                </a:solidFill>
                <a:latin typeface="Calibri"/>
                <a:ea typeface="Calibri"/>
                <a:cs typeface="Calibri"/>
                <a:sym typeface="Calibri"/>
              </a:defRPr>
            </a:lvl5pPr>
            <a:lvl6pPr indent="0" lvl="5" marL="0" marR="0" rtl="0" algn="r">
              <a:spcBef>
                <a:spcPts val="0"/>
              </a:spcBef>
              <a:buNone/>
              <a:defRPr b="0" sz="1200" u="none">
                <a:solidFill>
                  <a:srgbClr val="888888"/>
                </a:solidFill>
                <a:latin typeface="Calibri"/>
                <a:ea typeface="Calibri"/>
                <a:cs typeface="Calibri"/>
                <a:sym typeface="Calibri"/>
              </a:defRPr>
            </a:lvl6pPr>
            <a:lvl7pPr indent="0" lvl="6" marL="0" marR="0" rtl="0" algn="r">
              <a:spcBef>
                <a:spcPts val="0"/>
              </a:spcBef>
              <a:buNone/>
              <a:defRPr b="0" sz="1200" u="none">
                <a:solidFill>
                  <a:srgbClr val="888888"/>
                </a:solidFill>
                <a:latin typeface="Calibri"/>
                <a:ea typeface="Calibri"/>
                <a:cs typeface="Calibri"/>
                <a:sym typeface="Calibri"/>
              </a:defRPr>
            </a:lvl7pPr>
            <a:lvl8pPr indent="0" lvl="7" marL="0" marR="0" rtl="0" algn="r">
              <a:spcBef>
                <a:spcPts val="0"/>
              </a:spcBef>
              <a:buNone/>
              <a:defRPr b="0" sz="1200" u="none">
                <a:solidFill>
                  <a:srgbClr val="888888"/>
                </a:solidFill>
                <a:latin typeface="Calibri"/>
                <a:ea typeface="Calibri"/>
                <a:cs typeface="Calibri"/>
                <a:sym typeface="Calibri"/>
              </a:defRPr>
            </a:lvl8pPr>
            <a:lvl9pPr indent="0" lvl="8" marL="0" marR="0" rtl="0" algn="r">
              <a:spcBef>
                <a:spcPts val="0"/>
              </a:spcBef>
              <a:buNone/>
              <a:defRPr b="0" sz="1200" u="non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14141"/>
        </a:solidFill>
      </p:bgPr>
    </p:bg>
    <p:spTree>
      <p:nvGrpSpPr>
        <p:cNvPr id="100" name="Shape 100"/>
        <p:cNvGrpSpPr/>
        <p:nvPr/>
      </p:nvGrpSpPr>
      <p:grpSpPr>
        <a:xfrm>
          <a:off x="0" y="0"/>
          <a:ext cx="0" cy="0"/>
          <a:chOff x="0" y="0"/>
          <a:chExt cx="0" cy="0"/>
        </a:xfrm>
      </p:grpSpPr>
      <p:sp>
        <p:nvSpPr>
          <p:cNvPr id="101" name="Google Shape;101;p1"/>
          <p:cNvSpPr txBox="1"/>
          <p:nvPr>
            <p:ph type="ctrTitle"/>
          </p:nvPr>
        </p:nvSpPr>
        <p:spPr>
          <a:xfrm>
            <a:off x="4040808" y="5202582"/>
            <a:ext cx="7944927" cy="11989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b="1" lang="cs-CZ" sz="3600">
                <a:solidFill>
                  <a:schemeClr val="dk1"/>
                </a:solidFill>
              </a:rPr>
              <a:t>Souvislost školního (ne)úspěchu a podpory bezpečného klimatu ve třídě</a:t>
            </a:r>
            <a:br>
              <a:rPr lang="cs-CZ" sz="3600"/>
            </a:br>
            <a:br>
              <a:rPr lang="cs-CZ" sz="3600"/>
            </a:br>
            <a:endParaRPr sz="3600">
              <a:latin typeface="Libre Franklin"/>
              <a:ea typeface="Libre Franklin"/>
              <a:cs typeface="Libre Franklin"/>
              <a:sym typeface="Libre Franklin"/>
            </a:endParaRPr>
          </a:p>
        </p:txBody>
      </p:sp>
      <p:sp>
        <p:nvSpPr>
          <p:cNvPr id="102" name="Google Shape;102;p1"/>
          <p:cNvSpPr txBox="1"/>
          <p:nvPr>
            <p:ph idx="1" type="subTitle"/>
          </p:nvPr>
        </p:nvSpPr>
        <p:spPr>
          <a:xfrm>
            <a:off x="4326492" y="394684"/>
            <a:ext cx="5609219" cy="1093156"/>
          </a:xfrm>
          <a:prstGeom prst="rect">
            <a:avLst/>
          </a:prstGeom>
          <a:noFill/>
          <a:ln>
            <a:noFill/>
          </a:ln>
        </p:spPr>
        <p:txBody>
          <a:bodyPr anchorCtr="0" anchor="b"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2000"/>
              <a:buNone/>
            </a:pPr>
            <a:r>
              <a:rPr lang="cs-CZ" sz="2000">
                <a:latin typeface="Libre Franklin"/>
                <a:ea typeface="Libre Franklin"/>
                <a:cs typeface="Libre Franklin"/>
                <a:sym typeface="Libre Franklin"/>
              </a:rPr>
              <a:t>Zuzana Bílková, Ph.D.</a:t>
            </a:r>
            <a:endParaRPr/>
          </a:p>
          <a:p>
            <a:pPr indent="0" lvl="0" marL="0" rtl="0" algn="l">
              <a:lnSpc>
                <a:spcPct val="90000"/>
              </a:lnSpc>
              <a:spcBef>
                <a:spcPts val="1000"/>
              </a:spcBef>
              <a:spcAft>
                <a:spcPts val="0"/>
              </a:spcAft>
              <a:buClr>
                <a:schemeClr val="lt1"/>
              </a:buClr>
              <a:buSzPts val="2000"/>
              <a:buNone/>
            </a:pPr>
            <a:r>
              <a:rPr lang="cs-CZ" sz="2000">
                <a:latin typeface="Libre Franklin"/>
                <a:ea typeface="Libre Franklin"/>
                <a:cs typeface="Libre Franklin"/>
                <a:sym typeface="Libre Franklin"/>
              </a:rPr>
              <a:t>Zuzana Štefánková, Ph.D</a:t>
            </a:r>
            <a:endParaRPr/>
          </a:p>
          <a:p>
            <a:pPr indent="0" lvl="0" marL="0" rtl="0" algn="l">
              <a:lnSpc>
                <a:spcPct val="90000"/>
              </a:lnSpc>
              <a:spcBef>
                <a:spcPts val="1000"/>
              </a:spcBef>
              <a:spcAft>
                <a:spcPts val="0"/>
              </a:spcAft>
              <a:buClr>
                <a:schemeClr val="lt1"/>
              </a:buClr>
              <a:buSzPts val="2000"/>
              <a:buNone/>
            </a:pPr>
            <a:r>
              <a:rPr lang="cs-CZ" sz="2000">
                <a:latin typeface="Libre Franklin"/>
                <a:ea typeface="Libre Franklin"/>
                <a:cs typeface="Libre Franklin"/>
                <a:sym typeface="Libre Franklin"/>
              </a:rPr>
              <a:t>University of South Bohemia in České Budějovice</a:t>
            </a:r>
            <a:endParaRPr/>
          </a:p>
        </p:txBody>
      </p:sp>
      <p:pic>
        <p:nvPicPr>
          <p:cNvPr descr="Otevřená kniha" id="103" name="Google Shape;103;p1"/>
          <p:cNvPicPr preferRelativeResize="0"/>
          <p:nvPr/>
        </p:nvPicPr>
        <p:blipFill rotWithShape="1">
          <a:blip r:embed="rId3">
            <a:alphaModFix/>
          </a:blip>
          <a:srcRect b="0" l="0" r="0" t="0"/>
          <a:stretch/>
        </p:blipFill>
        <p:spPr>
          <a:xfrm>
            <a:off x="2385250" y="164573"/>
            <a:ext cx="1636279" cy="1636279"/>
          </a:xfrm>
          <a:prstGeom prst="rect">
            <a:avLst/>
          </a:prstGeom>
          <a:noFill/>
          <a:ln>
            <a:noFill/>
          </a:ln>
        </p:spPr>
      </p:pic>
      <p:pic>
        <p:nvPicPr>
          <p:cNvPr descr="Chat" id="104" name="Google Shape;104;p1"/>
          <p:cNvPicPr preferRelativeResize="0"/>
          <p:nvPr/>
        </p:nvPicPr>
        <p:blipFill rotWithShape="1">
          <a:blip r:embed="rId4">
            <a:alphaModFix/>
          </a:blip>
          <a:srcRect b="0" l="0" r="0" t="0"/>
          <a:stretch/>
        </p:blipFill>
        <p:spPr>
          <a:xfrm>
            <a:off x="5980302" y="1293093"/>
            <a:ext cx="1827742" cy="1827742"/>
          </a:xfrm>
          <a:prstGeom prst="rect">
            <a:avLst/>
          </a:prstGeom>
          <a:noFill/>
          <a:ln>
            <a:noFill/>
          </a:ln>
        </p:spPr>
      </p:pic>
      <p:pic>
        <p:nvPicPr>
          <p:cNvPr descr="Tabule" id="105" name="Google Shape;105;p1"/>
          <p:cNvPicPr preferRelativeResize="0"/>
          <p:nvPr/>
        </p:nvPicPr>
        <p:blipFill rotWithShape="1">
          <a:blip r:embed="rId5">
            <a:alphaModFix/>
          </a:blip>
          <a:srcRect b="0" l="0" r="0" t="0"/>
          <a:stretch/>
        </p:blipFill>
        <p:spPr>
          <a:xfrm>
            <a:off x="130924" y="3621724"/>
            <a:ext cx="2594886" cy="2594886"/>
          </a:xfrm>
          <a:prstGeom prst="rect">
            <a:avLst/>
          </a:prstGeom>
          <a:noFill/>
          <a:ln>
            <a:noFill/>
          </a:ln>
        </p:spPr>
      </p:pic>
      <p:pic>
        <p:nvPicPr>
          <p:cNvPr descr="Knihy na polici" id="106" name="Google Shape;106;p1"/>
          <p:cNvPicPr preferRelativeResize="0"/>
          <p:nvPr/>
        </p:nvPicPr>
        <p:blipFill rotWithShape="1">
          <a:blip r:embed="rId6">
            <a:alphaModFix/>
          </a:blip>
          <a:srcRect b="0" l="0" r="0" t="0"/>
          <a:stretch/>
        </p:blipFill>
        <p:spPr>
          <a:xfrm>
            <a:off x="9725024" y="327889"/>
            <a:ext cx="2260711" cy="2260711"/>
          </a:xfrm>
          <a:prstGeom prst="rect">
            <a:avLst/>
          </a:prstGeom>
          <a:noFill/>
          <a:ln>
            <a:noFill/>
          </a:ln>
        </p:spPr>
      </p:pic>
      <p:sp>
        <p:nvSpPr>
          <p:cNvPr id="107" name="Google Shape;107;p1"/>
          <p:cNvSpPr/>
          <p:nvPr/>
        </p:nvSpPr>
        <p:spPr>
          <a:xfrm>
            <a:off x="3203389" y="3262833"/>
            <a:ext cx="8358998" cy="1077218"/>
          </a:xfrm>
          <a:custGeom>
            <a:rect b="b" l="l" r="r" t="t"/>
            <a:pathLst>
              <a:path extrusionOk="0" h="1077218" w="8358998">
                <a:moveTo>
                  <a:pt x="0" y="0"/>
                </a:moveTo>
                <a:cubicBezTo>
                  <a:pt x="3546059" y="118645"/>
                  <a:pt x="5177398" y="116012"/>
                  <a:pt x="8358998" y="0"/>
                </a:cubicBezTo>
                <a:cubicBezTo>
                  <a:pt x="8349245" y="214159"/>
                  <a:pt x="8358808" y="764602"/>
                  <a:pt x="8358998" y="1077218"/>
                </a:cubicBezTo>
                <a:cubicBezTo>
                  <a:pt x="7389276" y="1211818"/>
                  <a:pt x="2973281" y="920022"/>
                  <a:pt x="0" y="1077218"/>
                </a:cubicBezTo>
                <a:cubicBezTo>
                  <a:pt x="-71595" y="575089"/>
                  <a:pt x="13273" y="228237"/>
                  <a:pt x="0" y="0"/>
                </a:cubicBezTo>
                <a:close/>
              </a:path>
            </a:pathLst>
          </a:custGeom>
          <a:noFill/>
          <a:ln cap="flat" cmpd="sng" w="57150">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0" i="0" lang="cs-CZ" sz="3200" u="none" cap="none" strike="noStrike">
                <a:solidFill>
                  <a:schemeClr val="lt1"/>
                </a:solidFill>
                <a:latin typeface="Calibri"/>
                <a:ea typeface="Calibri"/>
                <a:cs typeface="Calibri"/>
                <a:sym typeface="Calibri"/>
              </a:rPr>
              <a:t>Connection between educational success and the promotion of a safe classroom climate</a:t>
            </a:r>
            <a:endParaRPr sz="32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F7FC"/>
            </a:gs>
            <a:gs pos="74000">
              <a:srgbClr val="A9BEE4"/>
            </a:gs>
            <a:gs pos="83000">
              <a:srgbClr val="A9BEE4"/>
            </a:gs>
            <a:gs pos="100000">
              <a:srgbClr val="C5D3ED"/>
            </a:gs>
          </a:gsLst>
          <a:lin ang="5400000" scaled="0"/>
        </a:gradFill>
      </p:bgPr>
    </p:bg>
    <p:spTree>
      <p:nvGrpSpPr>
        <p:cNvPr id="196" name="Shape 196"/>
        <p:cNvGrpSpPr/>
        <p:nvPr/>
      </p:nvGrpSpPr>
      <p:grpSpPr>
        <a:xfrm>
          <a:off x="0" y="0"/>
          <a:ext cx="0" cy="0"/>
          <a:chOff x="0" y="0"/>
          <a:chExt cx="0" cy="0"/>
        </a:xfrm>
      </p:grpSpPr>
      <p:sp>
        <p:nvSpPr>
          <p:cNvPr id="197" name="Google Shape;197;p10"/>
          <p:cNvSpPr txBox="1"/>
          <p:nvPr>
            <p:ph type="title"/>
          </p:nvPr>
        </p:nvSpPr>
        <p:spPr>
          <a:xfrm>
            <a:off x="537271" y="364474"/>
            <a:ext cx="4476518" cy="102600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Libre Franklin"/>
              <a:buNone/>
            </a:pPr>
            <a:r>
              <a:rPr lang="cs-CZ">
                <a:latin typeface="Libre Franklin"/>
                <a:ea typeface="Libre Franklin"/>
                <a:cs typeface="Libre Franklin"/>
                <a:sym typeface="Libre Franklin"/>
              </a:rPr>
              <a:t>Results</a:t>
            </a:r>
            <a:endParaRPr>
              <a:latin typeface="Libre Franklin"/>
              <a:ea typeface="Libre Franklin"/>
              <a:cs typeface="Libre Franklin"/>
              <a:sym typeface="Libre Franklin"/>
            </a:endParaRPr>
          </a:p>
        </p:txBody>
      </p:sp>
      <p:grpSp>
        <p:nvGrpSpPr>
          <p:cNvPr id="198" name="Google Shape;198;p10"/>
          <p:cNvGrpSpPr/>
          <p:nvPr/>
        </p:nvGrpSpPr>
        <p:grpSpPr>
          <a:xfrm>
            <a:off x="6565859" y="3632889"/>
            <a:ext cx="5420905" cy="3070434"/>
            <a:chOff x="1059" y="57483"/>
            <a:chExt cx="5420905" cy="3070434"/>
          </a:xfrm>
        </p:grpSpPr>
        <p:sp>
          <p:nvSpPr>
            <p:cNvPr id="199" name="Google Shape;199;p10"/>
            <p:cNvSpPr/>
            <p:nvPr/>
          </p:nvSpPr>
          <p:spPr>
            <a:xfrm>
              <a:off x="1059" y="57483"/>
              <a:ext cx="2258710" cy="3070434"/>
            </a:xfrm>
            <a:prstGeom prst="roundRect">
              <a:avLst>
                <a:gd fmla="val 10000" name="adj"/>
              </a:avLst>
            </a:prstGeom>
            <a:solidFill>
              <a:srgbClr val="7F7F7F"/>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0"/>
            <p:cNvSpPr txBox="1"/>
            <p:nvPr/>
          </p:nvSpPr>
          <p:spPr>
            <a:xfrm>
              <a:off x="67214" y="123638"/>
              <a:ext cx="2126400" cy="2938124"/>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1800"/>
                <a:buFont typeface="Calibri"/>
                <a:buNone/>
              </a:pPr>
              <a:r>
                <a:rPr lang="cs-CZ" sz="1800">
                  <a:solidFill>
                    <a:schemeClr val="lt1"/>
                  </a:solidFill>
                  <a:latin typeface="Calibri"/>
                  <a:ea typeface="Calibri"/>
                  <a:cs typeface="Calibri"/>
                  <a:sym typeface="Calibri"/>
                </a:rPr>
                <a:t>Učitelka uplatňuje opoziční styl, charakteristický malým </a:t>
              </a:r>
              <a:r>
                <a:rPr i="0" lang="cs-CZ" sz="1800">
                  <a:solidFill>
                    <a:srgbClr val="FFFFFF"/>
                  </a:solidFill>
                  <a:latin typeface="Calibri"/>
                  <a:ea typeface="Calibri"/>
                  <a:cs typeface="Calibri"/>
                  <a:sym typeface="Calibri"/>
                </a:rPr>
                <a:t>zaměřením</a:t>
              </a:r>
              <a:r>
                <a:rPr lang="cs-CZ" sz="1800">
                  <a:solidFill>
                    <a:schemeClr val="lt1"/>
                  </a:solidFill>
                  <a:latin typeface="Calibri"/>
                  <a:ea typeface="Calibri"/>
                  <a:cs typeface="Calibri"/>
                  <a:sym typeface="Calibri"/>
                </a:rPr>
                <a:t> na vrstevnické vztahy a posilováním konkurence mezi dětmi, a to v kombinaci se silným učitelským odstupem od dětí;</a:t>
              </a:r>
              <a:endParaRPr/>
            </a:p>
          </p:txBody>
        </p:sp>
        <p:sp>
          <p:nvSpPr>
            <p:cNvPr id="201" name="Google Shape;201;p10"/>
            <p:cNvSpPr/>
            <p:nvPr/>
          </p:nvSpPr>
          <p:spPr>
            <a:xfrm>
              <a:off x="2485640" y="1312620"/>
              <a:ext cx="478846" cy="560160"/>
            </a:xfrm>
            <a:prstGeom prst="rightArrow">
              <a:avLst>
                <a:gd fmla="val 60000" name="adj1"/>
                <a:gd fmla="val 50000" name="adj2"/>
              </a:avLst>
            </a:prstGeom>
            <a:solidFill>
              <a:srgbClr val="2F549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0"/>
            <p:cNvSpPr txBox="1"/>
            <p:nvPr/>
          </p:nvSpPr>
          <p:spPr>
            <a:xfrm>
              <a:off x="2485640" y="1424652"/>
              <a:ext cx="335192" cy="33609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2400"/>
                <a:buFont typeface="Calibri"/>
                <a:buNone/>
              </a:pPr>
              <a:r>
                <a:t/>
              </a:r>
              <a:endParaRPr sz="2400">
                <a:solidFill>
                  <a:schemeClr val="lt1"/>
                </a:solidFill>
                <a:latin typeface="Calibri"/>
                <a:ea typeface="Calibri"/>
                <a:cs typeface="Calibri"/>
                <a:sym typeface="Calibri"/>
              </a:endParaRPr>
            </a:p>
          </p:txBody>
        </p:sp>
        <p:sp>
          <p:nvSpPr>
            <p:cNvPr id="203" name="Google Shape;203;p10"/>
            <p:cNvSpPr/>
            <p:nvPr/>
          </p:nvSpPr>
          <p:spPr>
            <a:xfrm>
              <a:off x="3163254" y="57483"/>
              <a:ext cx="2258710" cy="3070434"/>
            </a:xfrm>
            <a:prstGeom prst="roundRect">
              <a:avLst>
                <a:gd fmla="val 10000" name="adj"/>
              </a:avLst>
            </a:prstGeom>
            <a:solidFill>
              <a:srgbClr val="7F7F7F"/>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0"/>
            <p:cNvSpPr txBox="1"/>
            <p:nvPr/>
          </p:nvSpPr>
          <p:spPr>
            <a:xfrm>
              <a:off x="3229409" y="123638"/>
              <a:ext cx="2126400" cy="2938124"/>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rgbClr val="FFFFFF"/>
                </a:buClr>
                <a:buSzPts val="2400"/>
                <a:buFont typeface="Calibri"/>
                <a:buNone/>
              </a:pPr>
              <a:r>
                <a:rPr lang="cs-CZ" sz="2400">
                  <a:solidFill>
                    <a:srgbClr val="FFFFFF"/>
                  </a:solidFill>
                  <a:latin typeface="Calibri"/>
                  <a:ea typeface="Calibri"/>
                  <a:cs typeface="Calibri"/>
                  <a:sym typeface="Calibri"/>
                </a:rPr>
                <a:t>Nejvyšší počet dětí, kde se riziko přemění v dlouhodobý neúspěch</a:t>
              </a:r>
              <a:endParaRPr/>
            </a:p>
          </p:txBody>
        </p:sp>
      </p:grpSp>
      <p:sp>
        <p:nvSpPr>
          <p:cNvPr id="205" name="Google Shape;205;p10"/>
          <p:cNvSpPr txBox="1"/>
          <p:nvPr/>
        </p:nvSpPr>
        <p:spPr>
          <a:xfrm>
            <a:off x="7791236" y="364473"/>
            <a:ext cx="3952126" cy="109728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Libre Franklin"/>
              <a:buNone/>
            </a:pPr>
            <a:r>
              <a:rPr lang="cs-CZ" sz="4400">
                <a:solidFill>
                  <a:schemeClr val="dk1"/>
                </a:solidFill>
                <a:latin typeface="Libre Franklin"/>
                <a:ea typeface="Libre Franklin"/>
                <a:cs typeface="Libre Franklin"/>
                <a:sym typeface="Libre Franklin"/>
              </a:rPr>
              <a:t>Výsledky</a:t>
            </a:r>
            <a:endParaRPr/>
          </a:p>
        </p:txBody>
      </p:sp>
      <p:grpSp>
        <p:nvGrpSpPr>
          <p:cNvPr id="206" name="Google Shape;206;p10"/>
          <p:cNvGrpSpPr/>
          <p:nvPr/>
        </p:nvGrpSpPr>
        <p:grpSpPr>
          <a:xfrm>
            <a:off x="6510016" y="1499609"/>
            <a:ext cx="5532592" cy="1966663"/>
            <a:chOff x="1081" y="109132"/>
            <a:chExt cx="5532592" cy="1966663"/>
          </a:xfrm>
        </p:grpSpPr>
        <p:sp>
          <p:nvSpPr>
            <p:cNvPr id="207" name="Google Shape;207;p10"/>
            <p:cNvSpPr/>
            <p:nvPr/>
          </p:nvSpPr>
          <p:spPr>
            <a:xfrm>
              <a:off x="1081" y="109132"/>
              <a:ext cx="2305247" cy="1966663"/>
            </a:xfrm>
            <a:prstGeom prst="roundRect">
              <a:avLst>
                <a:gd fmla="val 10000" name="adj"/>
              </a:avLst>
            </a:prstGeom>
            <a:solidFill>
              <a:srgbClr val="7F7F7F"/>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0"/>
            <p:cNvSpPr txBox="1"/>
            <p:nvPr/>
          </p:nvSpPr>
          <p:spPr>
            <a:xfrm>
              <a:off x="58683" y="166734"/>
              <a:ext cx="2190043" cy="1851459"/>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rgbClr val="FFFFFF"/>
                </a:buClr>
                <a:buSzPts val="2000"/>
                <a:buFont typeface="Calibri"/>
                <a:buNone/>
              </a:pPr>
              <a:r>
                <a:rPr i="0" lang="cs-CZ" sz="2000">
                  <a:solidFill>
                    <a:srgbClr val="FFFFFF"/>
                  </a:solidFill>
                  <a:latin typeface="Calibri"/>
                  <a:ea typeface="Calibri"/>
                  <a:cs typeface="Calibri"/>
                  <a:sym typeface="Calibri"/>
                </a:rPr>
                <a:t>Učitel/ka uplatňuje postupy podporující kognitivní a socioemoční bezpečí</a:t>
              </a:r>
              <a:endParaRPr/>
            </a:p>
          </p:txBody>
        </p:sp>
        <p:sp>
          <p:nvSpPr>
            <p:cNvPr id="209" name="Google Shape;209;p10"/>
            <p:cNvSpPr/>
            <p:nvPr/>
          </p:nvSpPr>
          <p:spPr>
            <a:xfrm>
              <a:off x="2536852" y="806613"/>
              <a:ext cx="488712" cy="571701"/>
            </a:xfrm>
            <a:prstGeom prst="rightArrow">
              <a:avLst>
                <a:gd fmla="val 60000" name="adj1"/>
                <a:gd fmla="val 50000" name="adj2"/>
              </a:avLst>
            </a:prstGeom>
            <a:solidFill>
              <a:srgbClr val="323F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0"/>
            <p:cNvSpPr txBox="1"/>
            <p:nvPr/>
          </p:nvSpPr>
          <p:spPr>
            <a:xfrm>
              <a:off x="2536852" y="920953"/>
              <a:ext cx="342098" cy="343021"/>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211" name="Google Shape;211;p10"/>
            <p:cNvSpPr/>
            <p:nvPr/>
          </p:nvSpPr>
          <p:spPr>
            <a:xfrm>
              <a:off x="3228426" y="109132"/>
              <a:ext cx="2305247" cy="1966663"/>
            </a:xfrm>
            <a:prstGeom prst="roundRect">
              <a:avLst>
                <a:gd fmla="val 10000" name="adj"/>
              </a:avLst>
            </a:prstGeom>
            <a:solidFill>
              <a:srgbClr val="7F7F7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0"/>
            <p:cNvSpPr txBox="1"/>
            <p:nvPr/>
          </p:nvSpPr>
          <p:spPr>
            <a:xfrm>
              <a:off x="3286028" y="166734"/>
              <a:ext cx="2190043" cy="1851459"/>
            </a:xfrm>
            <a:prstGeom prst="rect">
              <a:avLst/>
            </a:prstGeom>
            <a:noFill/>
            <a:ln>
              <a:noFill/>
            </a:ln>
          </p:spPr>
          <p:txBody>
            <a:bodyPr anchorCtr="0" anchor="ctr" bIns="87625" lIns="87625" spcFirstLastPara="1" rIns="87625" wrap="square" tIns="87625">
              <a:noAutofit/>
            </a:bodyPr>
            <a:lstStyle/>
            <a:p>
              <a:pPr indent="0" lvl="0" marL="0" marR="0" rtl="0" algn="ctr">
                <a:lnSpc>
                  <a:spcPct val="90000"/>
                </a:lnSpc>
                <a:spcBef>
                  <a:spcPts val="0"/>
                </a:spcBef>
                <a:spcAft>
                  <a:spcPts val="0"/>
                </a:spcAft>
                <a:buClr>
                  <a:schemeClr val="lt1"/>
                </a:buClr>
                <a:buSzPts val="2300"/>
                <a:buFont typeface="Calibri"/>
                <a:buNone/>
              </a:pPr>
              <a:r>
                <a:rPr i="0" lang="cs-CZ" sz="2300">
                  <a:solidFill>
                    <a:schemeClr val="lt1"/>
                  </a:solidFill>
                  <a:latin typeface="Calibri"/>
                  <a:ea typeface="Calibri"/>
                  <a:cs typeface="Calibri"/>
                  <a:sym typeface="Calibri"/>
                </a:rPr>
                <a:t>Nejnižší počet dětí v riziku, které propadnou do neúspěchu</a:t>
              </a:r>
              <a:endParaRPr sz="2300">
                <a:solidFill>
                  <a:schemeClr val="lt1"/>
                </a:solidFill>
                <a:latin typeface="Calibri"/>
                <a:ea typeface="Calibri"/>
                <a:cs typeface="Calibri"/>
                <a:sym typeface="Calibri"/>
              </a:endParaRPr>
            </a:p>
          </p:txBody>
        </p:sp>
      </p:grpSp>
      <p:grpSp>
        <p:nvGrpSpPr>
          <p:cNvPr id="213" name="Google Shape;213;p10"/>
          <p:cNvGrpSpPr/>
          <p:nvPr/>
        </p:nvGrpSpPr>
        <p:grpSpPr>
          <a:xfrm>
            <a:off x="668767" y="1492707"/>
            <a:ext cx="4854616" cy="1783099"/>
            <a:chOff x="948" y="300491"/>
            <a:chExt cx="4854616" cy="1783099"/>
          </a:xfrm>
        </p:grpSpPr>
        <p:sp>
          <p:nvSpPr>
            <p:cNvPr id="214" name="Google Shape;214;p10"/>
            <p:cNvSpPr/>
            <p:nvPr/>
          </p:nvSpPr>
          <p:spPr>
            <a:xfrm>
              <a:off x="948" y="300491"/>
              <a:ext cx="2022362" cy="1782207"/>
            </a:xfrm>
            <a:prstGeom prst="roundRect">
              <a:avLst>
                <a:gd fmla="val 10000" name="adj"/>
              </a:avLst>
            </a:prstGeom>
            <a:solidFill>
              <a:schemeClr val="lt1"/>
            </a:solidFill>
            <a:ln cap="flat" cmpd="sng" w="41275">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0"/>
            <p:cNvSpPr txBox="1"/>
            <p:nvPr/>
          </p:nvSpPr>
          <p:spPr>
            <a:xfrm>
              <a:off x="53147" y="352690"/>
              <a:ext cx="1917964" cy="1677809"/>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dk1"/>
                </a:buClr>
                <a:buSzPts val="1800"/>
                <a:buFont typeface="Calibri"/>
                <a:buNone/>
              </a:pPr>
              <a:r>
                <a:rPr lang="cs-CZ" sz="1800">
                  <a:solidFill>
                    <a:schemeClr val="dk1"/>
                  </a:solidFill>
                  <a:latin typeface="Calibri"/>
                  <a:ea typeface="Calibri"/>
                  <a:cs typeface="Calibri"/>
                  <a:sym typeface="Calibri"/>
                </a:rPr>
                <a:t>The teacher applies practices that promote cognitive and socio-emotional safety</a:t>
              </a:r>
              <a:endParaRPr sz="1800">
                <a:solidFill>
                  <a:schemeClr val="dk1"/>
                </a:solidFill>
                <a:latin typeface="Calibri"/>
                <a:ea typeface="Calibri"/>
                <a:cs typeface="Calibri"/>
                <a:sym typeface="Calibri"/>
              </a:endParaRPr>
            </a:p>
          </p:txBody>
        </p:sp>
        <p:sp>
          <p:nvSpPr>
            <p:cNvPr id="216" name="Google Shape;216;p10"/>
            <p:cNvSpPr/>
            <p:nvPr/>
          </p:nvSpPr>
          <p:spPr>
            <a:xfrm rot="1082">
              <a:off x="2225783" y="941271"/>
              <a:ext cx="429242" cy="501545"/>
            </a:xfrm>
            <a:prstGeom prst="rightArrow">
              <a:avLst>
                <a:gd fmla="val 60000" name="adj1"/>
                <a:gd fmla="val 50000" name="adj2"/>
              </a:avLst>
            </a:prstGeom>
            <a:solidFill>
              <a:srgbClr val="323F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0"/>
            <p:cNvSpPr txBox="1"/>
            <p:nvPr/>
          </p:nvSpPr>
          <p:spPr>
            <a:xfrm rot="1082">
              <a:off x="2225783" y="1041560"/>
              <a:ext cx="300469" cy="300927"/>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400"/>
                <a:buFont typeface="Calibri"/>
                <a:buNone/>
              </a:pPr>
              <a:r>
                <a:t/>
              </a:r>
              <a:endParaRPr sz="1400">
                <a:solidFill>
                  <a:schemeClr val="lt1"/>
                </a:solidFill>
                <a:latin typeface="Calibri"/>
                <a:ea typeface="Calibri"/>
                <a:cs typeface="Calibri"/>
                <a:sym typeface="Calibri"/>
              </a:endParaRPr>
            </a:p>
          </p:txBody>
        </p:sp>
        <p:sp>
          <p:nvSpPr>
            <p:cNvPr id="218" name="Google Shape;218;p10"/>
            <p:cNvSpPr/>
            <p:nvPr/>
          </p:nvSpPr>
          <p:spPr>
            <a:xfrm>
              <a:off x="2833202" y="301383"/>
              <a:ext cx="2022362" cy="1782207"/>
            </a:xfrm>
            <a:prstGeom prst="roundRect">
              <a:avLst>
                <a:gd fmla="val 10000" name="adj"/>
              </a:avLst>
            </a:prstGeom>
            <a:solidFill>
              <a:schemeClr val="lt1"/>
            </a:solidFill>
            <a:ln cap="flat" cmpd="sng" w="28575">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0"/>
            <p:cNvSpPr txBox="1"/>
            <p:nvPr/>
          </p:nvSpPr>
          <p:spPr>
            <a:xfrm>
              <a:off x="2885401" y="353582"/>
              <a:ext cx="1917964" cy="1677809"/>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dk1"/>
                </a:buClr>
                <a:buSzPts val="2000"/>
                <a:buFont typeface="Calibri"/>
                <a:buNone/>
              </a:pPr>
              <a:r>
                <a:rPr lang="cs-CZ" sz="2000">
                  <a:solidFill>
                    <a:schemeClr val="dk1"/>
                  </a:solidFill>
                  <a:latin typeface="Calibri"/>
                  <a:ea typeface="Calibri"/>
                  <a:cs typeface="Calibri"/>
                  <a:sym typeface="Calibri"/>
                </a:rPr>
                <a:t>The lowest number of children at risk of academic failure</a:t>
              </a:r>
              <a:endParaRPr sz="2000">
                <a:solidFill>
                  <a:schemeClr val="dk1"/>
                </a:solidFill>
                <a:latin typeface="Calibri"/>
                <a:ea typeface="Calibri"/>
                <a:cs typeface="Calibri"/>
                <a:sym typeface="Calibri"/>
              </a:endParaRPr>
            </a:p>
          </p:txBody>
        </p:sp>
      </p:grpSp>
      <p:grpSp>
        <p:nvGrpSpPr>
          <p:cNvPr id="220" name="Google Shape;220;p10"/>
          <p:cNvGrpSpPr/>
          <p:nvPr/>
        </p:nvGrpSpPr>
        <p:grpSpPr>
          <a:xfrm>
            <a:off x="687575" y="3470509"/>
            <a:ext cx="4848929" cy="3290298"/>
            <a:chOff x="3318" y="0"/>
            <a:chExt cx="4848929" cy="3290298"/>
          </a:xfrm>
        </p:grpSpPr>
        <p:sp>
          <p:nvSpPr>
            <p:cNvPr id="221" name="Google Shape;221;p10"/>
            <p:cNvSpPr/>
            <p:nvPr/>
          </p:nvSpPr>
          <p:spPr>
            <a:xfrm>
              <a:off x="3318" y="0"/>
              <a:ext cx="2020387" cy="3290298"/>
            </a:xfrm>
            <a:prstGeom prst="roundRect">
              <a:avLst>
                <a:gd fmla="val 10000" name="adj"/>
              </a:avLst>
            </a:prstGeom>
            <a:solidFill>
              <a:srgbClr val="FFFFFF"/>
            </a:solidFill>
            <a:ln cap="flat" cmpd="sng" w="41275">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0"/>
            <p:cNvSpPr txBox="1"/>
            <p:nvPr/>
          </p:nvSpPr>
          <p:spPr>
            <a:xfrm>
              <a:off x="62493" y="59175"/>
              <a:ext cx="1902037" cy="3171948"/>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dk1"/>
                </a:buClr>
                <a:buSzPts val="1800"/>
                <a:buFont typeface="Calibri"/>
                <a:buNone/>
              </a:pPr>
              <a:r>
                <a:rPr lang="cs-CZ" sz="1800">
                  <a:solidFill>
                    <a:schemeClr val="dk1"/>
                  </a:solidFill>
                  <a:latin typeface="Calibri"/>
                  <a:ea typeface="Calibri"/>
                  <a:cs typeface="Calibri"/>
                  <a:sym typeface="Calibri"/>
                </a:rPr>
                <a:t>The teacher applies an oppositional style, characterized by little focus on peer relationships and fostering competition between children, combined with strong teacher distance from children.</a:t>
              </a:r>
              <a:endParaRPr/>
            </a:p>
          </p:txBody>
        </p:sp>
        <p:sp>
          <p:nvSpPr>
            <p:cNvPr id="223" name="Google Shape;223;p10"/>
            <p:cNvSpPr/>
            <p:nvPr/>
          </p:nvSpPr>
          <p:spPr>
            <a:xfrm>
              <a:off x="2225744" y="1394621"/>
              <a:ext cx="428322" cy="501056"/>
            </a:xfrm>
            <a:prstGeom prst="rightArrow">
              <a:avLst>
                <a:gd fmla="val 60000" name="adj1"/>
                <a:gd fmla="val 50000" name="adj2"/>
              </a:avLst>
            </a:prstGeom>
            <a:solidFill>
              <a:srgbClr val="2F549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0"/>
            <p:cNvSpPr txBox="1"/>
            <p:nvPr/>
          </p:nvSpPr>
          <p:spPr>
            <a:xfrm>
              <a:off x="2225744" y="1494832"/>
              <a:ext cx="299825" cy="30063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2100"/>
                <a:buFont typeface="Calibri"/>
                <a:buNone/>
              </a:pPr>
              <a:r>
                <a:t/>
              </a:r>
              <a:endParaRPr sz="2100">
                <a:solidFill>
                  <a:schemeClr val="lt1"/>
                </a:solidFill>
                <a:latin typeface="Calibri"/>
                <a:ea typeface="Calibri"/>
                <a:cs typeface="Calibri"/>
                <a:sym typeface="Calibri"/>
              </a:endParaRPr>
            </a:p>
          </p:txBody>
        </p:sp>
        <p:sp>
          <p:nvSpPr>
            <p:cNvPr id="225" name="Google Shape;225;p10"/>
            <p:cNvSpPr/>
            <p:nvPr/>
          </p:nvSpPr>
          <p:spPr>
            <a:xfrm>
              <a:off x="2831860" y="0"/>
              <a:ext cx="2020387" cy="3290298"/>
            </a:xfrm>
            <a:prstGeom prst="roundRect">
              <a:avLst>
                <a:gd fmla="val 10000" name="adj"/>
              </a:avLst>
            </a:prstGeom>
            <a:solidFill>
              <a:srgbClr val="FFFFFF"/>
            </a:solidFill>
            <a:ln cap="flat" cmpd="sng" w="28575">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0"/>
            <p:cNvSpPr txBox="1"/>
            <p:nvPr/>
          </p:nvSpPr>
          <p:spPr>
            <a:xfrm>
              <a:off x="2891035" y="59175"/>
              <a:ext cx="1902037" cy="3171948"/>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rgbClr val="000000"/>
                </a:buClr>
                <a:buSzPts val="2400"/>
                <a:buFont typeface="Calibri"/>
                <a:buNone/>
              </a:pPr>
              <a:r>
                <a:rPr lang="cs-CZ" sz="2400">
                  <a:solidFill>
                    <a:srgbClr val="000000"/>
                  </a:solidFill>
                  <a:latin typeface="Calibri"/>
                  <a:ea typeface="Calibri"/>
                  <a:cs typeface="Calibri"/>
                  <a:sym typeface="Calibri"/>
                </a:rPr>
                <a:t>Highest number of children where risk turns into long-term academic failure</a:t>
              </a:r>
              <a:endParaRPr sz="2400">
                <a:solidFill>
                  <a:srgbClr val="000000"/>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1" name="Shape 231"/>
        <p:cNvGrpSpPr/>
        <p:nvPr/>
      </p:nvGrpSpPr>
      <p:grpSpPr>
        <a:xfrm>
          <a:off x="0" y="0"/>
          <a:ext cx="0" cy="0"/>
          <a:chOff x="0" y="0"/>
          <a:chExt cx="0" cy="0"/>
        </a:xfrm>
      </p:grpSpPr>
      <p:sp>
        <p:nvSpPr>
          <p:cNvPr id="232" name="Google Shape;232;p11"/>
          <p:cNvSpPr/>
          <p:nvPr/>
        </p:nvSpPr>
        <p:spPr>
          <a:xfrm>
            <a:off x="-7050294" y="-90075"/>
            <a:ext cx="19242294" cy="553752"/>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aphicFrame>
        <p:nvGraphicFramePr>
          <p:cNvPr id="233" name="Google Shape;233;p11"/>
          <p:cNvGraphicFramePr/>
          <p:nvPr/>
        </p:nvGraphicFramePr>
        <p:xfrm>
          <a:off x="385628" y="373946"/>
          <a:ext cx="3000000" cy="3000000"/>
        </p:xfrm>
        <a:graphic>
          <a:graphicData uri="http://schemas.openxmlformats.org/drawingml/2006/table">
            <a:tbl>
              <a:tblPr bandRow="1">
                <a:noFill/>
                <a:tableStyleId>{53F2D278-DEC8-4536-85FD-A3C07295D80A}</a:tableStyleId>
              </a:tblPr>
              <a:tblGrid>
                <a:gridCol w="1351050"/>
                <a:gridCol w="1351050"/>
                <a:gridCol w="1351050"/>
                <a:gridCol w="1350200"/>
                <a:gridCol w="1350200"/>
                <a:gridCol w="1350200"/>
              </a:tblGrid>
              <a:tr h="629850">
                <a:tc rowSpan="2">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 </a:t>
                      </a:r>
                      <a:endParaRPr/>
                    </a:p>
                    <a:p>
                      <a:pPr indent="0" lvl="0" marL="0" marR="0" rtl="0" algn="ctr">
                        <a:lnSpc>
                          <a:spcPct val="107000"/>
                        </a:lnSpc>
                        <a:spcBef>
                          <a:spcPts val="400"/>
                        </a:spcBef>
                        <a:spcAft>
                          <a:spcPts val="0"/>
                        </a:spcAft>
                        <a:buClr>
                          <a:schemeClr val="dk1"/>
                        </a:buClr>
                        <a:buSzPts val="1600"/>
                        <a:buFont typeface="Calibri"/>
                        <a:buNone/>
                      </a:pPr>
                      <a:r>
                        <a:rPr lang="cs-CZ" sz="1600" u="none" cap="none" strike="noStrike"/>
                        <a:t>Pedagogický přístup</a:t>
                      </a:r>
                      <a:endParaRPr sz="1600" u="none" cap="none" strike="noStrike">
                        <a:latin typeface="Calibri"/>
                        <a:ea typeface="Calibri"/>
                        <a:cs typeface="Calibri"/>
                        <a:sym typeface="Calibri"/>
                      </a:endParaRPr>
                    </a:p>
                  </a:txBody>
                  <a:tcPr marT="0" marB="0" marR="68575" marL="68575" anchor="ctr"/>
                </a:tc>
                <a:tc gridSpan="4">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Podíl v celém souboru</a:t>
                      </a:r>
                      <a:endParaRPr sz="1600" u="none" cap="none" strike="noStrike">
                        <a:latin typeface="Calibri"/>
                        <a:ea typeface="Calibri"/>
                        <a:cs typeface="Calibri"/>
                        <a:sym typeface="Calibri"/>
                      </a:endParaRPr>
                    </a:p>
                  </a:txBody>
                  <a:tcPr marT="0" marB="0" marR="68575" marL="68575" anchor="ctr"/>
                </a:tc>
                <a:tc hMerge="1"/>
                <a:tc hMerge="1"/>
                <a:tc hMerge="1"/>
                <a:tc rowSpan="2">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 </a:t>
                      </a:r>
                      <a:endParaRPr/>
                    </a:p>
                    <a:p>
                      <a:pPr indent="0" lvl="0" marL="0" marR="0" rtl="0" algn="ctr">
                        <a:lnSpc>
                          <a:spcPct val="107000"/>
                        </a:lnSpc>
                        <a:spcBef>
                          <a:spcPts val="400"/>
                        </a:spcBef>
                        <a:spcAft>
                          <a:spcPts val="0"/>
                        </a:spcAft>
                        <a:buClr>
                          <a:schemeClr val="dk1"/>
                        </a:buClr>
                        <a:buSzPts val="1600"/>
                        <a:buFont typeface="Calibri"/>
                        <a:buNone/>
                      </a:pPr>
                      <a:r>
                        <a:rPr lang="cs-CZ" sz="1600" u="none" cap="none" strike="noStrike"/>
                        <a:t>Podíl neprospívají-cích mezi žáky s počátečním ohrožením</a:t>
                      </a:r>
                      <a:endParaRPr sz="1600" u="none" cap="none" strike="noStrike">
                        <a:latin typeface="Calibri"/>
                        <a:ea typeface="Calibri"/>
                        <a:cs typeface="Calibri"/>
                        <a:sym typeface="Calibri"/>
                      </a:endParaRPr>
                    </a:p>
                  </a:txBody>
                  <a:tcPr marT="0" marB="0" marR="68575" marL="68575" anchor="ctr"/>
                </a:tc>
              </a:tr>
              <a:tr h="1314225">
                <a:tc vMerge="1"/>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Počáteční ohrožení</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Dlouhodobé neprospívání v ČJ</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Dlouhodobé neprospívání v M</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Počáteční ohrožení a trvalé neprospívání v M i ČJ</a:t>
                      </a:r>
                      <a:endParaRPr sz="1600" u="none" cap="none" strike="noStrike">
                        <a:latin typeface="Calibri"/>
                        <a:ea typeface="Calibri"/>
                        <a:cs typeface="Calibri"/>
                        <a:sym typeface="Calibri"/>
                      </a:endParaRPr>
                    </a:p>
                  </a:txBody>
                  <a:tcPr marT="0" marB="0" marR="68575" marL="68575" anchor="ctr"/>
                </a:tc>
                <a:tc vMerge="1"/>
              </a:tr>
              <a:tr h="258125">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Opozice</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40 %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31 %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24 %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14 %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35 %</a:t>
                      </a:r>
                      <a:endParaRPr sz="1600" u="none" cap="none" strike="noStrike">
                        <a:latin typeface="Calibri"/>
                        <a:ea typeface="Calibri"/>
                        <a:cs typeface="Calibri"/>
                        <a:sym typeface="Calibri"/>
                      </a:endParaRPr>
                    </a:p>
                  </a:txBody>
                  <a:tcPr marT="0" marB="0" marR="68575" marL="68575" anchor="ctr"/>
                </a:tc>
              </a:tr>
              <a:tr h="258125">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Komplexnost – péče o klima i kognitivní bezpečí</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24 %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14 %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12 %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6 %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26 %</a:t>
                      </a:r>
                      <a:endParaRPr sz="1600" u="none" cap="none" strike="noStrike">
                        <a:latin typeface="Calibri"/>
                        <a:ea typeface="Calibri"/>
                        <a:cs typeface="Calibri"/>
                        <a:sym typeface="Calibri"/>
                      </a:endParaRPr>
                    </a:p>
                  </a:txBody>
                  <a:tcPr marT="0" marB="0" marR="68575" marL="68575" anchor="ctr"/>
                </a:tc>
              </a:tr>
            </a:tbl>
          </a:graphicData>
        </a:graphic>
      </p:graphicFrame>
      <p:graphicFrame>
        <p:nvGraphicFramePr>
          <p:cNvPr id="234" name="Google Shape;234;p11"/>
          <p:cNvGraphicFramePr/>
          <p:nvPr/>
        </p:nvGraphicFramePr>
        <p:xfrm>
          <a:off x="3231473" y="3429000"/>
          <a:ext cx="3000000" cy="3000000"/>
        </p:xfrm>
        <a:graphic>
          <a:graphicData uri="http://schemas.openxmlformats.org/drawingml/2006/table">
            <a:tbl>
              <a:tblPr bandRow="1">
                <a:noFill/>
                <a:tableStyleId>{53F2D278-DEC8-4536-85FD-A3C07295D80A}</a:tableStyleId>
              </a:tblPr>
              <a:tblGrid>
                <a:gridCol w="1477900"/>
                <a:gridCol w="1477900"/>
                <a:gridCol w="1477900"/>
                <a:gridCol w="1476950"/>
                <a:gridCol w="1476950"/>
                <a:gridCol w="1476950"/>
              </a:tblGrid>
              <a:tr h="629850">
                <a:tc rowSpan="2">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 pedagogical style/practice</a:t>
                      </a:r>
                      <a:endParaRPr sz="1600" u="none" cap="none" strike="noStrike"/>
                    </a:p>
                  </a:txBody>
                  <a:tcPr marT="0" marB="0" marR="68575" marL="68575" anchor="ctr"/>
                </a:tc>
                <a:tc gridSpan="4">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Share in whole sample</a:t>
                      </a:r>
                      <a:endParaRPr sz="1600" u="none" cap="none" strike="noStrike">
                        <a:latin typeface="Calibri"/>
                        <a:ea typeface="Calibri"/>
                        <a:cs typeface="Calibri"/>
                        <a:sym typeface="Calibri"/>
                      </a:endParaRPr>
                    </a:p>
                  </a:txBody>
                  <a:tcPr marT="0" marB="0" marR="68575" marL="68575" anchor="ctr"/>
                </a:tc>
                <a:tc hMerge="1"/>
                <a:tc hMerge="1"/>
                <a:tc hMerge="1"/>
                <a:tc rowSpan="2">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 </a:t>
                      </a:r>
                      <a:endParaRPr/>
                    </a:p>
                    <a:p>
                      <a:pPr indent="0" lvl="0" marL="0" marR="0" rtl="0" algn="ctr">
                        <a:lnSpc>
                          <a:spcPct val="107000"/>
                        </a:lnSpc>
                        <a:spcBef>
                          <a:spcPts val="400"/>
                        </a:spcBef>
                        <a:spcAft>
                          <a:spcPts val="0"/>
                        </a:spcAft>
                        <a:buClr>
                          <a:schemeClr val="dk1"/>
                        </a:buClr>
                        <a:buSzPts val="1600"/>
                        <a:buFont typeface="Calibri"/>
                        <a:buNone/>
                      </a:pPr>
                      <a:r>
                        <a:rPr lang="cs-CZ" sz="1600" u="none" cap="none" strike="noStrike"/>
                        <a:t>P</a:t>
                      </a:r>
                      <a:r>
                        <a:rPr b="0" i="0" lang="cs-CZ" sz="1800" u="none" cap="none" strike="noStrike">
                          <a:solidFill>
                            <a:schemeClr val="dk1"/>
                          </a:solidFill>
                          <a:latin typeface="Calibri"/>
                          <a:ea typeface="Calibri"/>
                          <a:cs typeface="Calibri"/>
                          <a:sym typeface="Calibri"/>
                        </a:rPr>
                        <a:t>roportion of failing pupils among pupils with initial risk</a:t>
                      </a:r>
                      <a:endParaRPr sz="1600" u="none" cap="none" strike="noStrike">
                        <a:latin typeface="Calibri"/>
                        <a:ea typeface="Calibri"/>
                        <a:cs typeface="Calibri"/>
                        <a:sym typeface="Calibri"/>
                      </a:endParaRPr>
                    </a:p>
                  </a:txBody>
                  <a:tcPr marT="0" marB="0" marR="68575" marL="68575" anchor="ctr"/>
                </a:tc>
              </a:tr>
              <a:tr h="1314225">
                <a:tc vMerge="1"/>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Initially at risk</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Long term failure to thirve in Czech</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Long term failure to thirve in Maths</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Both initially at risk and long term failure in both subjects</a:t>
                      </a:r>
                      <a:endParaRPr sz="1600" u="none" cap="none" strike="noStrike">
                        <a:latin typeface="Calibri"/>
                        <a:ea typeface="Calibri"/>
                        <a:cs typeface="Calibri"/>
                        <a:sym typeface="Calibri"/>
                      </a:endParaRPr>
                    </a:p>
                  </a:txBody>
                  <a:tcPr marT="0" marB="0" marR="68575" marL="68575" anchor="ctr"/>
                </a:tc>
                <a:tc vMerge="1"/>
              </a:tr>
              <a:tr h="258125">
                <a:tc>
                  <a:txBody>
                    <a:bodyPr/>
                    <a:lstStyle/>
                    <a:p>
                      <a:pPr indent="0" lvl="0" marL="0" marR="0" rtl="0" algn="ctr">
                        <a:lnSpc>
                          <a:spcPct val="107000"/>
                        </a:lnSpc>
                        <a:spcBef>
                          <a:spcPts val="0"/>
                        </a:spcBef>
                        <a:spcAft>
                          <a:spcPts val="0"/>
                        </a:spcAft>
                        <a:buClr>
                          <a:schemeClr val="dk1"/>
                        </a:buClr>
                        <a:buSzPts val="1600"/>
                        <a:buFont typeface="Calibri"/>
                        <a:buNone/>
                      </a:pPr>
                      <a:r>
                        <a:rPr b="0" i="0" lang="cs-CZ" sz="1600" u="none" cap="none" strike="noStrike">
                          <a:solidFill>
                            <a:schemeClr val="dk1"/>
                          </a:solidFill>
                          <a:latin typeface="Calibri"/>
                          <a:ea typeface="Calibri"/>
                          <a:cs typeface="Calibri"/>
                          <a:sym typeface="Calibri"/>
                        </a:rPr>
                        <a:t>Opposition</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40 %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31 %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24 %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14 %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35 %</a:t>
                      </a:r>
                      <a:endParaRPr sz="1600" u="none" cap="none" strike="noStrike">
                        <a:latin typeface="Calibri"/>
                        <a:ea typeface="Calibri"/>
                        <a:cs typeface="Calibri"/>
                        <a:sym typeface="Calibri"/>
                      </a:endParaRPr>
                    </a:p>
                  </a:txBody>
                  <a:tcPr marT="0" marB="0" marR="68575" marL="68575" anchor="ctr"/>
                </a:tc>
              </a:tr>
              <a:tr h="258125">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latin typeface="Calibri"/>
                          <a:ea typeface="Calibri"/>
                          <a:cs typeface="Calibri"/>
                          <a:sym typeface="Calibri"/>
                        </a:rPr>
                        <a:t>Holistic approach – SEL and cognitive safety</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24 %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14 %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12 %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6 %</a:t>
                      </a:r>
                      <a:endParaRPr sz="1600" u="none" cap="none" strike="noStrike">
                        <a:latin typeface="Calibri"/>
                        <a:ea typeface="Calibri"/>
                        <a:cs typeface="Calibri"/>
                        <a:sym typeface="Calibri"/>
                      </a:endParaRPr>
                    </a:p>
                  </a:txBody>
                  <a:tcPr marT="0" marB="0" marR="68575" marL="68575" anchor="ctr"/>
                </a:tc>
                <a:tc>
                  <a:txBody>
                    <a:bodyPr/>
                    <a:lstStyle/>
                    <a:p>
                      <a:pPr indent="0" lvl="0" marL="0" marR="0" rtl="0" algn="ctr">
                        <a:lnSpc>
                          <a:spcPct val="107000"/>
                        </a:lnSpc>
                        <a:spcBef>
                          <a:spcPts val="0"/>
                        </a:spcBef>
                        <a:spcAft>
                          <a:spcPts val="0"/>
                        </a:spcAft>
                        <a:buClr>
                          <a:schemeClr val="dk1"/>
                        </a:buClr>
                        <a:buSzPts val="1600"/>
                        <a:buFont typeface="Calibri"/>
                        <a:buNone/>
                      </a:pPr>
                      <a:r>
                        <a:rPr lang="cs-CZ" sz="1600" u="none" cap="none" strike="noStrike"/>
                        <a:t>26 %</a:t>
                      </a:r>
                      <a:endParaRPr sz="1600" u="none" cap="none" strike="noStrike">
                        <a:latin typeface="Calibri"/>
                        <a:ea typeface="Calibri"/>
                        <a:cs typeface="Calibri"/>
                        <a:sym typeface="Calibri"/>
                      </a:endParaRPr>
                    </a:p>
                  </a:txBody>
                  <a:tcPr marT="0" marB="0" marR="68575" marL="68575" anchor="ct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9" name="Shape 239"/>
        <p:cNvGrpSpPr/>
        <p:nvPr/>
      </p:nvGrpSpPr>
      <p:grpSpPr>
        <a:xfrm>
          <a:off x="0" y="0"/>
          <a:ext cx="0" cy="0"/>
          <a:chOff x="0" y="0"/>
          <a:chExt cx="0" cy="0"/>
        </a:xfrm>
      </p:grpSpPr>
      <p:sp>
        <p:nvSpPr>
          <p:cNvPr id="240" name="Google Shape;240;p12"/>
          <p:cNvSpPr txBox="1"/>
          <p:nvPr>
            <p:ph type="title"/>
          </p:nvPr>
        </p:nvSpPr>
        <p:spPr>
          <a:xfrm>
            <a:off x="458471" y="571921"/>
            <a:ext cx="3597486" cy="75654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Libre Franklin"/>
              <a:buNone/>
            </a:pPr>
            <a:r>
              <a:rPr lang="cs-CZ">
                <a:latin typeface="Libre Franklin"/>
                <a:ea typeface="Libre Franklin"/>
                <a:cs typeface="Libre Franklin"/>
                <a:sym typeface="Libre Franklin"/>
              </a:rPr>
              <a:t>Conclusions</a:t>
            </a:r>
            <a:endParaRPr>
              <a:latin typeface="Libre Franklin"/>
              <a:ea typeface="Libre Franklin"/>
              <a:cs typeface="Libre Franklin"/>
              <a:sym typeface="Libre Franklin"/>
            </a:endParaRPr>
          </a:p>
        </p:txBody>
      </p:sp>
      <p:sp>
        <p:nvSpPr>
          <p:cNvPr id="241" name="Google Shape;241;p12"/>
          <p:cNvSpPr txBox="1"/>
          <p:nvPr>
            <p:ph idx="1" type="body"/>
          </p:nvPr>
        </p:nvSpPr>
        <p:spPr>
          <a:xfrm>
            <a:off x="379563" y="1242204"/>
            <a:ext cx="5475138" cy="5382883"/>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1800"/>
              <a:buFont typeface="Noto Sans Symbols"/>
              <a:buChar char="∙"/>
            </a:pPr>
            <a:r>
              <a:rPr lang="cs-CZ" sz="1800">
                <a:latin typeface="Calibri"/>
                <a:ea typeface="Calibri"/>
                <a:cs typeface="Calibri"/>
                <a:sym typeface="Calibri"/>
              </a:rPr>
              <a:t>More children prosper in classrooms where teachers provide pro-social support and work with the classroom climate and relationships. </a:t>
            </a:r>
            <a:endParaRPr sz="1800">
              <a:latin typeface="Calibri"/>
              <a:ea typeface="Calibri"/>
              <a:cs typeface="Calibri"/>
              <a:sym typeface="Calibri"/>
            </a:endParaRPr>
          </a:p>
          <a:p>
            <a:pPr indent="-342900" lvl="0" marL="342900" rtl="0" algn="l">
              <a:lnSpc>
                <a:spcPct val="150000"/>
              </a:lnSpc>
              <a:spcBef>
                <a:spcPts val="1800"/>
              </a:spcBef>
              <a:spcAft>
                <a:spcPts val="0"/>
              </a:spcAft>
              <a:buClr>
                <a:schemeClr val="dk1"/>
              </a:buClr>
              <a:buSzPts val="1800"/>
              <a:buFont typeface="Noto Sans Symbols"/>
              <a:buChar char="∙"/>
            </a:pPr>
            <a:r>
              <a:rPr lang="cs-CZ" sz="1800">
                <a:latin typeface="Calibri"/>
                <a:ea typeface="Calibri"/>
                <a:cs typeface="Calibri"/>
                <a:sym typeface="Calibri"/>
              </a:rPr>
              <a:t>This is most evident in pupils at risk of school failure. The care about pro-social climate has helped at-risk students to be successful despite their impairments. In other words, children with impairments thrive better in classrooms where teachers care about positive climate and relationships. In such settings, they are more able to make use of various forms of cognitive learning support, including peer collaboration or formative assessment. </a:t>
            </a:r>
            <a:endParaRPr sz="1800">
              <a:latin typeface="Calibri"/>
              <a:ea typeface="Calibri"/>
              <a:cs typeface="Calibri"/>
              <a:sym typeface="Calibri"/>
            </a:endParaRPr>
          </a:p>
        </p:txBody>
      </p:sp>
      <p:sp>
        <p:nvSpPr>
          <p:cNvPr id="242" name="Google Shape;242;p12"/>
          <p:cNvSpPr txBox="1"/>
          <p:nvPr/>
        </p:nvSpPr>
        <p:spPr>
          <a:xfrm>
            <a:off x="7667279" y="485655"/>
            <a:ext cx="3597486" cy="756549"/>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Libre Franklin"/>
              <a:buNone/>
            </a:pPr>
            <a:r>
              <a:rPr lang="cs-CZ" sz="4400">
                <a:solidFill>
                  <a:schemeClr val="dk1"/>
                </a:solidFill>
                <a:latin typeface="Libre Franklin"/>
                <a:ea typeface="Libre Franklin"/>
                <a:cs typeface="Libre Franklin"/>
                <a:sym typeface="Libre Franklin"/>
              </a:rPr>
              <a:t>Závěry</a:t>
            </a:r>
            <a:endParaRPr/>
          </a:p>
        </p:txBody>
      </p:sp>
      <p:sp>
        <p:nvSpPr>
          <p:cNvPr id="243" name="Google Shape;243;p12"/>
          <p:cNvSpPr txBox="1"/>
          <p:nvPr/>
        </p:nvSpPr>
        <p:spPr>
          <a:xfrm>
            <a:off x="6337302" y="1328469"/>
            <a:ext cx="5360056" cy="5296618"/>
          </a:xfrm>
          <a:prstGeom prst="rect">
            <a:avLst/>
          </a:prstGeom>
          <a:solidFill>
            <a:srgbClr val="7F7F7F"/>
          </a:solidFill>
          <a:ln>
            <a:noFill/>
          </a:ln>
        </p:spPr>
        <p:txBody>
          <a:bodyPr anchorCtr="0" anchor="t" bIns="45700" lIns="91425" spcFirstLastPara="1" rIns="91425" wrap="square" tIns="45700">
            <a:normAutofit/>
          </a:bodyPr>
          <a:lstStyle/>
          <a:p>
            <a:pPr indent="-342900" lvl="0" marL="342900" marR="0" rtl="0" algn="l">
              <a:lnSpc>
                <a:spcPct val="150000"/>
              </a:lnSpc>
              <a:spcBef>
                <a:spcPts val="0"/>
              </a:spcBef>
              <a:spcAft>
                <a:spcPts val="0"/>
              </a:spcAft>
              <a:buClr>
                <a:schemeClr val="lt1"/>
              </a:buClr>
              <a:buSzPts val="1800"/>
              <a:buFont typeface="Noto Sans Symbols"/>
              <a:buChar char="∙"/>
            </a:pPr>
            <a:r>
              <a:rPr lang="cs-CZ" sz="1800">
                <a:solidFill>
                  <a:schemeClr val="lt1"/>
                </a:solidFill>
                <a:latin typeface="Calibri"/>
                <a:ea typeface="Calibri"/>
                <a:cs typeface="Calibri"/>
                <a:sym typeface="Calibri"/>
              </a:rPr>
              <a:t>Ve třídách, kde vyučující uplatňují ve větší míře postupy na podporu klimatu a vztahů, více dětí školně prospívá. </a:t>
            </a:r>
            <a:endParaRPr/>
          </a:p>
          <a:p>
            <a:pPr indent="-342900" lvl="0" marL="342900" marR="0" rtl="0" algn="l">
              <a:lnSpc>
                <a:spcPct val="150000"/>
              </a:lnSpc>
              <a:spcBef>
                <a:spcPts val="1800"/>
              </a:spcBef>
              <a:spcAft>
                <a:spcPts val="0"/>
              </a:spcAft>
              <a:buClr>
                <a:schemeClr val="lt1"/>
              </a:buClr>
              <a:buSzPts val="1800"/>
              <a:buFont typeface="Noto Sans Symbols"/>
              <a:buChar char="∙"/>
            </a:pPr>
            <a:r>
              <a:rPr lang="cs-CZ" sz="1800">
                <a:solidFill>
                  <a:schemeClr val="lt1"/>
                </a:solidFill>
                <a:latin typeface="Calibri"/>
                <a:ea typeface="Calibri"/>
                <a:cs typeface="Calibri"/>
                <a:sym typeface="Calibri"/>
              </a:rPr>
              <a:t>Nejvíce je to patrné zejména na žácích ohrožených školním neúspěchem. Péče o klima pomohla ohroženým žákům v tom, aby byli i přes svá oslabení úspěšní. Jinými slovy, děti s oslabenými předpoklady lépe prospívají ve třídách, kde vyučující dbají na pozitivní klima a vztahy. V takových podmínkách dokáží více využít různé formy podpory kognitivního učení, včetně vrstevnické spolupráce či formativního hodnocení</a:t>
            </a:r>
            <a:r>
              <a:rPr lang="cs-CZ"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
          <p:cNvSpPr txBox="1"/>
          <p:nvPr>
            <p:ph type="title"/>
          </p:nvPr>
        </p:nvSpPr>
        <p:spPr>
          <a:xfrm>
            <a:off x="827070" y="435809"/>
            <a:ext cx="5181600" cy="1325563"/>
          </a:xfrm>
          <a:prstGeom prst="rect">
            <a:avLst/>
          </a:prstGeom>
          <a:no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Calibri"/>
              <a:buNone/>
            </a:pPr>
            <a:r>
              <a:rPr b="1" lang="cs-CZ">
                <a:latin typeface="Calibri"/>
                <a:ea typeface="Calibri"/>
                <a:cs typeface="Calibri"/>
                <a:sym typeface="Calibri"/>
              </a:rPr>
              <a:t>About research project…</a:t>
            </a:r>
            <a:endParaRPr/>
          </a:p>
        </p:txBody>
      </p:sp>
      <p:sp>
        <p:nvSpPr>
          <p:cNvPr id="114" name="Google Shape;114;p2"/>
          <p:cNvSpPr txBox="1"/>
          <p:nvPr>
            <p:ph idx="1" type="body"/>
          </p:nvPr>
        </p:nvSpPr>
        <p:spPr>
          <a:xfrm>
            <a:off x="838200" y="1825625"/>
            <a:ext cx="5181600" cy="4351338"/>
          </a:xfrm>
          <a:prstGeom prst="rect">
            <a:avLst/>
          </a:prstGeom>
          <a:solidFill>
            <a:srgbClr val="7F7F7F"/>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fontScale="77500" lnSpcReduction="20000"/>
          </a:bodyPr>
          <a:lstStyle/>
          <a:p>
            <a:pPr indent="-228600" lvl="0" marL="228600" rtl="0" algn="l">
              <a:lnSpc>
                <a:spcPct val="90000"/>
              </a:lnSpc>
              <a:spcBef>
                <a:spcPts val="0"/>
              </a:spcBef>
              <a:spcAft>
                <a:spcPts val="0"/>
              </a:spcAft>
              <a:buClr>
                <a:schemeClr val="lt2"/>
              </a:buClr>
              <a:buSzPct val="100000"/>
              <a:buChar char="•"/>
            </a:pPr>
            <a:r>
              <a:rPr b="1" lang="cs-CZ">
                <a:solidFill>
                  <a:schemeClr val="lt2"/>
                </a:solidFill>
              </a:rPr>
              <a:t>Teachers' understanding of the causes of school failure and the effectiveness of educational interventions</a:t>
            </a:r>
            <a:endParaRPr b="1">
              <a:solidFill>
                <a:schemeClr val="lt2"/>
              </a:solidFill>
            </a:endParaRPr>
          </a:p>
          <a:p>
            <a:pPr indent="-90804" lvl="0" marL="228600" rtl="0" algn="l">
              <a:lnSpc>
                <a:spcPct val="90000"/>
              </a:lnSpc>
              <a:spcBef>
                <a:spcPts val="1000"/>
              </a:spcBef>
              <a:spcAft>
                <a:spcPts val="0"/>
              </a:spcAft>
              <a:buClr>
                <a:schemeClr val="dk1"/>
              </a:buClr>
              <a:buSzPct val="100000"/>
              <a:buNone/>
            </a:pPr>
            <a:r>
              <a:t/>
            </a:r>
            <a:endParaRPr>
              <a:solidFill>
                <a:schemeClr val="lt2"/>
              </a:solidFill>
            </a:endParaRPr>
          </a:p>
          <a:p>
            <a:pPr indent="-228600" lvl="0" marL="228600" rtl="0" algn="l">
              <a:lnSpc>
                <a:spcPct val="90000"/>
              </a:lnSpc>
              <a:spcBef>
                <a:spcPts val="1000"/>
              </a:spcBef>
              <a:spcAft>
                <a:spcPts val="0"/>
              </a:spcAft>
              <a:buClr>
                <a:schemeClr val="lt2"/>
              </a:buClr>
              <a:buSzPct val="100000"/>
              <a:buChar char="•"/>
            </a:pPr>
            <a:r>
              <a:rPr lang="cs-CZ">
                <a:solidFill>
                  <a:schemeClr val="lt2"/>
                </a:solidFill>
              </a:rPr>
              <a:t>Faculties of Education of Charles University and the University of South Bohemia</a:t>
            </a:r>
            <a:endParaRPr/>
          </a:p>
          <a:p>
            <a:pPr indent="-228600" lvl="0" marL="228600" rtl="0" algn="l">
              <a:lnSpc>
                <a:spcPct val="90000"/>
              </a:lnSpc>
              <a:spcBef>
                <a:spcPts val="1000"/>
              </a:spcBef>
              <a:spcAft>
                <a:spcPts val="0"/>
              </a:spcAft>
              <a:buClr>
                <a:schemeClr val="lt2"/>
              </a:buClr>
              <a:buSzPct val="100000"/>
              <a:buChar char="•"/>
            </a:pPr>
            <a:r>
              <a:rPr lang="cs-CZ">
                <a:solidFill>
                  <a:schemeClr val="lt2"/>
                </a:solidFill>
              </a:rPr>
              <a:t>Head of the research team: </a:t>
            </a:r>
            <a:br>
              <a:rPr lang="cs-CZ">
                <a:solidFill>
                  <a:schemeClr val="lt2"/>
                </a:solidFill>
              </a:rPr>
            </a:br>
            <a:r>
              <a:rPr b="1" i="1" lang="cs-CZ">
                <a:solidFill>
                  <a:schemeClr val="lt2"/>
                </a:solidFill>
              </a:rPr>
              <a:t>Assoc. Prof. Irena Smetáčková, Ph.D.</a:t>
            </a:r>
            <a:endParaRPr/>
          </a:p>
          <a:p>
            <a:pPr indent="-90804" lvl="0" marL="228600" rtl="0" algn="l">
              <a:lnSpc>
                <a:spcPct val="90000"/>
              </a:lnSpc>
              <a:spcBef>
                <a:spcPts val="1000"/>
              </a:spcBef>
              <a:spcAft>
                <a:spcPts val="0"/>
              </a:spcAft>
              <a:buClr>
                <a:schemeClr val="dk1"/>
              </a:buClr>
              <a:buSzPct val="100000"/>
              <a:buNone/>
            </a:pPr>
            <a:r>
              <a:t/>
            </a:r>
            <a:endParaRPr>
              <a:solidFill>
                <a:schemeClr val="lt2"/>
              </a:solidFill>
            </a:endParaRPr>
          </a:p>
          <a:p>
            <a:pPr indent="-228600" lvl="0" marL="228600" rtl="0" algn="l">
              <a:lnSpc>
                <a:spcPct val="90000"/>
              </a:lnSpc>
              <a:spcBef>
                <a:spcPts val="1000"/>
              </a:spcBef>
              <a:spcAft>
                <a:spcPts val="0"/>
              </a:spcAft>
              <a:buClr>
                <a:schemeClr val="lt2"/>
              </a:buClr>
              <a:buSzPct val="100000"/>
              <a:buChar char="•"/>
            </a:pPr>
            <a:r>
              <a:rPr lang="cs-CZ">
                <a:solidFill>
                  <a:schemeClr val="lt2"/>
                </a:solidFill>
              </a:rPr>
              <a:t>Time of realization 2020 – 2023</a:t>
            </a:r>
            <a:endParaRPr/>
          </a:p>
          <a:p>
            <a:pPr indent="-90804" lvl="0" marL="228600" rtl="0" algn="l">
              <a:lnSpc>
                <a:spcPct val="90000"/>
              </a:lnSpc>
              <a:spcBef>
                <a:spcPts val="1000"/>
              </a:spcBef>
              <a:spcAft>
                <a:spcPts val="0"/>
              </a:spcAft>
              <a:buClr>
                <a:schemeClr val="dk1"/>
              </a:buClr>
              <a:buSzPct val="100000"/>
              <a:buNone/>
            </a:pPr>
            <a:r>
              <a:t/>
            </a:r>
            <a:endParaRPr>
              <a:solidFill>
                <a:schemeClr val="lt2"/>
              </a:solidFill>
            </a:endParaRPr>
          </a:p>
          <a:p>
            <a:pPr indent="-228600" lvl="0" marL="228600" rtl="0" algn="l">
              <a:lnSpc>
                <a:spcPct val="90000"/>
              </a:lnSpc>
              <a:spcBef>
                <a:spcPts val="1000"/>
              </a:spcBef>
              <a:spcAft>
                <a:spcPts val="0"/>
              </a:spcAft>
              <a:buClr>
                <a:schemeClr val="lt2"/>
              </a:buClr>
              <a:buSzPct val="100000"/>
              <a:buChar char="•"/>
            </a:pPr>
            <a:r>
              <a:rPr lang="cs-CZ">
                <a:solidFill>
                  <a:schemeClr val="lt2"/>
                </a:solidFill>
              </a:rPr>
              <a:t>No: CZ.02.3.68/0.0/0.0/19_076/0016390</a:t>
            </a:r>
            <a:r>
              <a:rPr lang="cs-CZ">
                <a:solidFill>
                  <a:schemeClr val="lt2"/>
                </a:solidFill>
                <a:latin typeface="Roboto"/>
                <a:ea typeface="Roboto"/>
                <a:cs typeface="Roboto"/>
                <a:sym typeface="Roboto"/>
              </a:rPr>
              <a:t>. </a:t>
            </a:r>
            <a:endParaRPr>
              <a:solidFill>
                <a:schemeClr val="lt2"/>
              </a:solidFill>
              <a:latin typeface="Roboto"/>
              <a:ea typeface="Roboto"/>
              <a:cs typeface="Roboto"/>
              <a:sym typeface="Roboto"/>
            </a:endParaRPr>
          </a:p>
        </p:txBody>
      </p:sp>
      <p:sp>
        <p:nvSpPr>
          <p:cNvPr id="115" name="Google Shape;115;p2"/>
          <p:cNvSpPr txBox="1"/>
          <p:nvPr>
            <p:ph idx="2" type="body"/>
          </p:nvPr>
        </p:nvSpPr>
        <p:spPr>
          <a:xfrm>
            <a:off x="6172200" y="1825625"/>
            <a:ext cx="5113106" cy="4351338"/>
          </a:xfrm>
          <a:prstGeom prst="rect">
            <a:avLst/>
          </a:prstGeom>
          <a:noFill/>
          <a:ln cap="flat" cmpd="sng" w="9525">
            <a:solidFill>
              <a:srgbClr val="31538F"/>
            </a:solidFill>
            <a:prstDash val="solid"/>
            <a:round/>
            <a:headEnd len="sm" w="sm" type="none"/>
            <a:tailEnd len="sm" w="sm" type="none"/>
          </a:ln>
        </p:spPr>
        <p:txBody>
          <a:bodyPr anchorCtr="0" anchor="t" bIns="45700" lIns="91425" spcFirstLastPara="1" rIns="91425" wrap="square" tIns="45700">
            <a:normAutofit fontScale="77500" lnSpcReduction="20000"/>
          </a:bodyPr>
          <a:lstStyle/>
          <a:p>
            <a:pPr indent="-228600" lvl="0" marL="228600" rtl="0" algn="l">
              <a:lnSpc>
                <a:spcPct val="110000"/>
              </a:lnSpc>
              <a:spcBef>
                <a:spcPts val="0"/>
              </a:spcBef>
              <a:spcAft>
                <a:spcPts val="0"/>
              </a:spcAft>
              <a:buClr>
                <a:srgbClr val="000000"/>
              </a:buClr>
              <a:buSzPct val="100000"/>
              <a:buChar char="•"/>
            </a:pPr>
            <a:r>
              <a:rPr b="1" i="0" lang="cs-CZ">
                <a:solidFill>
                  <a:srgbClr val="000000"/>
                </a:solidFill>
              </a:rPr>
              <a:t>Učitelské porozumění příčinám školní neúspěšnosti a efektivita pedagogických intervencí</a:t>
            </a:r>
            <a:r>
              <a:rPr b="0" i="0" lang="cs-CZ">
                <a:solidFill>
                  <a:srgbClr val="000000"/>
                </a:solidFill>
              </a:rPr>
              <a:t> </a:t>
            </a:r>
            <a:endParaRPr/>
          </a:p>
          <a:p>
            <a:pPr indent="-228600" lvl="0" marL="228600" rtl="0" algn="l">
              <a:lnSpc>
                <a:spcPct val="110000"/>
              </a:lnSpc>
              <a:spcBef>
                <a:spcPts val="1000"/>
              </a:spcBef>
              <a:spcAft>
                <a:spcPts val="0"/>
              </a:spcAft>
              <a:buClr>
                <a:srgbClr val="000000"/>
              </a:buClr>
              <a:buSzPct val="100000"/>
              <a:buChar char="•"/>
            </a:pPr>
            <a:r>
              <a:rPr b="0" i="0" lang="cs-CZ">
                <a:solidFill>
                  <a:srgbClr val="000000"/>
                </a:solidFill>
              </a:rPr>
              <a:t>PedF UK a PF JU</a:t>
            </a:r>
            <a:endParaRPr/>
          </a:p>
          <a:p>
            <a:pPr indent="0" lvl="0" marL="0" rtl="0" algn="l">
              <a:lnSpc>
                <a:spcPct val="110000"/>
              </a:lnSpc>
              <a:spcBef>
                <a:spcPts val="1000"/>
              </a:spcBef>
              <a:spcAft>
                <a:spcPts val="0"/>
              </a:spcAft>
              <a:buClr>
                <a:schemeClr val="dk1"/>
              </a:buClr>
              <a:buSzPct val="100000"/>
              <a:buNone/>
            </a:pPr>
            <a:r>
              <a:t/>
            </a:r>
            <a:endParaRPr b="0" i="0">
              <a:solidFill>
                <a:srgbClr val="000000"/>
              </a:solidFill>
            </a:endParaRPr>
          </a:p>
          <a:p>
            <a:pPr indent="-228600" lvl="0" marL="228600" rtl="0" algn="l">
              <a:lnSpc>
                <a:spcPct val="110000"/>
              </a:lnSpc>
              <a:spcBef>
                <a:spcPts val="1000"/>
              </a:spcBef>
              <a:spcAft>
                <a:spcPts val="0"/>
              </a:spcAft>
              <a:buClr>
                <a:srgbClr val="000000"/>
              </a:buClr>
              <a:buSzPct val="100000"/>
              <a:buChar char="•"/>
            </a:pPr>
            <a:r>
              <a:rPr b="0" i="0" lang="cs-CZ">
                <a:solidFill>
                  <a:srgbClr val="000000"/>
                </a:solidFill>
              </a:rPr>
              <a:t>Vedoucí výzkumného týmu</a:t>
            </a:r>
            <a:r>
              <a:rPr b="0" i="0" lang="cs-CZ"/>
              <a:t>: </a:t>
            </a:r>
            <a:br>
              <a:rPr b="0" i="0" lang="cs-CZ"/>
            </a:br>
            <a:r>
              <a:rPr b="1" i="1" lang="cs-CZ"/>
              <a:t>Doc. PhDr. Irena Smetáčková, Ph.D.</a:t>
            </a:r>
            <a:endParaRPr/>
          </a:p>
          <a:p>
            <a:pPr indent="0" lvl="0" marL="0" rtl="0" algn="l">
              <a:lnSpc>
                <a:spcPct val="110000"/>
              </a:lnSpc>
              <a:spcBef>
                <a:spcPts val="1000"/>
              </a:spcBef>
              <a:spcAft>
                <a:spcPts val="0"/>
              </a:spcAft>
              <a:buClr>
                <a:schemeClr val="dk1"/>
              </a:buClr>
              <a:buSzPct val="100000"/>
              <a:buNone/>
            </a:pPr>
            <a:r>
              <a:t/>
            </a:r>
            <a:endParaRPr b="1" i="1"/>
          </a:p>
          <a:p>
            <a:pPr indent="-228600" lvl="0" marL="228600" rtl="0" algn="l">
              <a:lnSpc>
                <a:spcPct val="110000"/>
              </a:lnSpc>
              <a:spcBef>
                <a:spcPts val="1000"/>
              </a:spcBef>
              <a:spcAft>
                <a:spcPts val="0"/>
              </a:spcAft>
              <a:buClr>
                <a:schemeClr val="dk1"/>
              </a:buClr>
              <a:buSzPct val="100000"/>
              <a:buChar char="•"/>
            </a:pPr>
            <a:r>
              <a:rPr lang="cs-CZ"/>
              <a:t>realizace 2020 - 2023</a:t>
            </a:r>
            <a:endParaRPr/>
          </a:p>
          <a:p>
            <a:pPr indent="-228600" lvl="0" marL="228600" rtl="0" algn="l">
              <a:lnSpc>
                <a:spcPct val="110000"/>
              </a:lnSpc>
              <a:spcBef>
                <a:spcPts val="1000"/>
              </a:spcBef>
              <a:spcAft>
                <a:spcPts val="0"/>
              </a:spcAft>
              <a:buClr>
                <a:srgbClr val="000000"/>
              </a:buClr>
              <a:buSzPct val="100000"/>
              <a:buChar char="•"/>
            </a:pPr>
            <a:r>
              <a:rPr b="0" i="0" lang="cs-CZ">
                <a:solidFill>
                  <a:srgbClr val="000000"/>
                </a:solidFill>
              </a:rPr>
              <a:t>Projekt OP VVV  CZ.02.3.68/0.0/0.0/19_076/0016390</a:t>
            </a:r>
            <a:endParaRPr/>
          </a:p>
        </p:txBody>
      </p:sp>
      <p:sp>
        <p:nvSpPr>
          <p:cNvPr id="116" name="Google Shape;116;p2"/>
          <p:cNvSpPr txBox="1"/>
          <p:nvPr/>
        </p:nvSpPr>
        <p:spPr>
          <a:xfrm>
            <a:off x="6808167" y="284407"/>
            <a:ext cx="3918822" cy="132556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latin typeface="Libre Franklin"/>
              <a:ea typeface="Libre Franklin"/>
              <a:cs typeface="Libre Franklin"/>
              <a:sym typeface="Libre Franklin"/>
            </a:endParaRPr>
          </a:p>
        </p:txBody>
      </p:sp>
      <p:sp>
        <p:nvSpPr>
          <p:cNvPr id="117" name="Google Shape;117;p2"/>
          <p:cNvSpPr txBox="1"/>
          <p:nvPr/>
        </p:nvSpPr>
        <p:spPr>
          <a:xfrm>
            <a:off x="6183332" y="435810"/>
            <a:ext cx="5113106" cy="1325562"/>
          </a:xfrm>
          <a:prstGeom prst="rect">
            <a:avLst/>
          </a:prstGeom>
          <a:solidFill>
            <a:srgbClr val="AEABAB"/>
          </a:solid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rPr b="1" lang="cs-CZ" sz="4400">
                <a:solidFill>
                  <a:schemeClr val="dk1"/>
                </a:solidFill>
                <a:latin typeface="Calibri"/>
                <a:ea typeface="Calibri"/>
                <a:cs typeface="Calibri"/>
                <a:sym typeface="Calibri"/>
              </a:rPr>
              <a:t>O projektu…</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3"/>
          <p:cNvSpPr txBox="1"/>
          <p:nvPr>
            <p:ph type="title"/>
          </p:nvPr>
        </p:nvSpPr>
        <p:spPr>
          <a:xfrm>
            <a:off x="664028" y="441789"/>
            <a:ext cx="5181600" cy="1176981"/>
          </a:xfrm>
          <a:prstGeom prst="rect">
            <a:avLst/>
          </a:prstGeom>
          <a:solidFill>
            <a:srgbClr val="AEABAB"/>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cs-CZ">
                <a:latin typeface="Calibri"/>
                <a:ea typeface="Calibri"/>
                <a:cs typeface="Calibri"/>
                <a:sym typeface="Calibri"/>
              </a:rPr>
              <a:t>Sample</a:t>
            </a:r>
            <a:endParaRPr>
              <a:latin typeface="Calibri"/>
              <a:ea typeface="Calibri"/>
              <a:cs typeface="Calibri"/>
              <a:sym typeface="Calibri"/>
            </a:endParaRPr>
          </a:p>
        </p:txBody>
      </p:sp>
      <p:sp>
        <p:nvSpPr>
          <p:cNvPr id="123" name="Google Shape;123;p3"/>
          <p:cNvSpPr txBox="1"/>
          <p:nvPr>
            <p:ph idx="1" type="body"/>
          </p:nvPr>
        </p:nvSpPr>
        <p:spPr>
          <a:xfrm>
            <a:off x="6270171" y="1690688"/>
            <a:ext cx="5181600" cy="4351338"/>
          </a:xfrm>
          <a:prstGeom prst="rect">
            <a:avLst/>
          </a:prstGeom>
          <a:solidFill>
            <a:srgbClr val="595959"/>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lt2"/>
              </a:buClr>
              <a:buSzPts val="2800"/>
              <a:buChar char="•"/>
            </a:pPr>
            <a:r>
              <a:rPr b="0" i="0" lang="cs-CZ">
                <a:solidFill>
                  <a:schemeClr val="lt2"/>
                </a:solidFill>
              </a:rPr>
              <a:t>29 vyučujících 1. stupně ZŠ a žáci a žákyně v jejich třídách</a:t>
            </a:r>
            <a:endParaRPr/>
          </a:p>
          <a:p>
            <a:pPr indent="-228600" lvl="0" marL="228600" rtl="0" algn="l">
              <a:lnSpc>
                <a:spcPct val="90000"/>
              </a:lnSpc>
              <a:spcBef>
                <a:spcPts val="1000"/>
              </a:spcBef>
              <a:spcAft>
                <a:spcPts val="0"/>
              </a:spcAft>
              <a:buClr>
                <a:schemeClr val="lt2"/>
              </a:buClr>
              <a:buSzPts val="2800"/>
              <a:buChar char="•"/>
            </a:pPr>
            <a:r>
              <a:rPr b="0" i="0" lang="cs-CZ">
                <a:solidFill>
                  <a:schemeClr val="lt2"/>
                </a:solidFill>
              </a:rPr>
              <a:t> Celkem se jednalo o 671 dětí. Zapojené třídy byly rozmístěny po celé České republice, v obcích různých velikostí. </a:t>
            </a:r>
            <a:endParaRPr/>
          </a:p>
          <a:p>
            <a:pPr indent="-228600" lvl="0" marL="228600" rtl="0" algn="l">
              <a:lnSpc>
                <a:spcPct val="90000"/>
              </a:lnSpc>
              <a:spcBef>
                <a:spcPts val="1000"/>
              </a:spcBef>
              <a:spcAft>
                <a:spcPts val="0"/>
              </a:spcAft>
              <a:buClr>
                <a:schemeClr val="lt2"/>
              </a:buClr>
              <a:buSzPts val="2800"/>
              <a:buChar char="•"/>
            </a:pPr>
            <a:r>
              <a:rPr b="0" i="0" lang="cs-CZ">
                <a:solidFill>
                  <a:schemeClr val="lt2"/>
                </a:solidFill>
              </a:rPr>
              <a:t>Třídy byly vybrány na konci 1. ročníku a sledovány do konce 3. ročníku.</a:t>
            </a:r>
            <a:endParaRPr>
              <a:solidFill>
                <a:schemeClr val="lt2"/>
              </a:solidFill>
            </a:endParaRPr>
          </a:p>
        </p:txBody>
      </p:sp>
      <p:sp>
        <p:nvSpPr>
          <p:cNvPr id="124" name="Google Shape;124;p3"/>
          <p:cNvSpPr txBox="1"/>
          <p:nvPr>
            <p:ph idx="2" type="body"/>
          </p:nvPr>
        </p:nvSpPr>
        <p:spPr>
          <a:xfrm>
            <a:off x="664028" y="1690688"/>
            <a:ext cx="5181600" cy="4351338"/>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Char char="•"/>
            </a:pPr>
            <a:r>
              <a:rPr b="1" lang="cs-CZ"/>
              <a:t>29 primary school </a:t>
            </a:r>
            <a:r>
              <a:rPr lang="cs-CZ"/>
              <a:t>teachers and pupils in their </a:t>
            </a:r>
            <a:r>
              <a:rPr b="1" lang="cs-CZ"/>
              <a:t>classes</a:t>
            </a:r>
            <a:r>
              <a:rPr lang="cs-CZ"/>
              <a:t>. In total, </a:t>
            </a:r>
            <a:r>
              <a:rPr b="1" lang="cs-CZ"/>
              <a:t>671 children</a:t>
            </a:r>
            <a:r>
              <a:rPr lang="cs-CZ"/>
              <a:t>. </a:t>
            </a:r>
            <a:endParaRPr/>
          </a:p>
          <a:p>
            <a:pPr indent="-228600" lvl="0" marL="228600" rtl="0" algn="l">
              <a:lnSpc>
                <a:spcPct val="90000"/>
              </a:lnSpc>
              <a:spcBef>
                <a:spcPts val="1000"/>
              </a:spcBef>
              <a:spcAft>
                <a:spcPts val="0"/>
              </a:spcAft>
              <a:buClr>
                <a:schemeClr val="dk1"/>
              </a:buClr>
              <a:buSzPts val="2800"/>
              <a:buChar char="•"/>
            </a:pPr>
            <a:r>
              <a:rPr lang="cs-CZ"/>
              <a:t>The participating classrooms were located all over the Czech Republic, in municipalities of different sizes. </a:t>
            </a:r>
            <a:endParaRPr/>
          </a:p>
          <a:p>
            <a:pPr indent="-228600" lvl="0" marL="228600" rtl="0" algn="l">
              <a:lnSpc>
                <a:spcPct val="90000"/>
              </a:lnSpc>
              <a:spcBef>
                <a:spcPts val="1000"/>
              </a:spcBef>
              <a:spcAft>
                <a:spcPts val="0"/>
              </a:spcAft>
              <a:buClr>
                <a:schemeClr val="dk1"/>
              </a:buClr>
              <a:buSzPts val="2800"/>
              <a:buChar char="•"/>
            </a:pPr>
            <a:r>
              <a:rPr lang="cs-CZ"/>
              <a:t>Classes were selected at the end of the first school year and followed up until the end of the third year.</a:t>
            </a:r>
            <a:endParaRPr/>
          </a:p>
        </p:txBody>
      </p:sp>
      <p:sp>
        <p:nvSpPr>
          <p:cNvPr id="125" name="Google Shape;125;p3"/>
          <p:cNvSpPr txBox="1"/>
          <p:nvPr/>
        </p:nvSpPr>
        <p:spPr>
          <a:xfrm>
            <a:off x="6270172" y="441788"/>
            <a:ext cx="5181600" cy="1176981"/>
          </a:xfrm>
          <a:prstGeom prst="rect">
            <a:avLst/>
          </a:prstGeom>
          <a:no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cs-CZ" sz="4400">
                <a:solidFill>
                  <a:schemeClr val="dk1"/>
                </a:solidFill>
                <a:latin typeface="Calibri"/>
                <a:ea typeface="Calibri"/>
                <a:cs typeface="Calibri"/>
                <a:sym typeface="Calibri"/>
              </a:rPr>
              <a:t>Výzkumný</a:t>
            </a:r>
            <a:r>
              <a:rPr b="1" i="0" lang="cs-CZ" sz="4400">
                <a:solidFill>
                  <a:schemeClr val="dk1"/>
                </a:solidFill>
                <a:latin typeface="Calibri"/>
                <a:ea typeface="Calibri"/>
                <a:cs typeface="Calibri"/>
                <a:sym typeface="Calibri"/>
              </a:rPr>
              <a:t> </a:t>
            </a:r>
            <a:r>
              <a:rPr b="1" lang="cs-CZ" sz="4400">
                <a:solidFill>
                  <a:schemeClr val="dk1"/>
                </a:solidFill>
                <a:latin typeface="Calibri"/>
                <a:ea typeface="Calibri"/>
                <a:cs typeface="Calibri"/>
                <a:sym typeface="Calibri"/>
              </a:rPr>
              <a:t>soubor</a:t>
            </a:r>
            <a:r>
              <a:rPr b="1" i="0" lang="cs-CZ" sz="4400">
                <a:solidFill>
                  <a:schemeClr val="dk1"/>
                </a:solidFill>
                <a:latin typeface="Calibri"/>
                <a:ea typeface="Calibri"/>
                <a:cs typeface="Calibri"/>
                <a:sym typeface="Calibri"/>
              </a:rPr>
              <a:t> </a:t>
            </a:r>
            <a:endParaRPr b="1" sz="44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4"/>
          <p:cNvSpPr txBox="1"/>
          <p:nvPr>
            <p:ph type="title"/>
          </p:nvPr>
        </p:nvSpPr>
        <p:spPr>
          <a:xfrm>
            <a:off x="6738257" y="254663"/>
            <a:ext cx="4903839"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cs-CZ"/>
              <a:t>Školní neúspěch? </a:t>
            </a:r>
            <a:endParaRPr/>
          </a:p>
        </p:txBody>
      </p:sp>
      <p:grpSp>
        <p:nvGrpSpPr>
          <p:cNvPr id="131" name="Google Shape;131;p4"/>
          <p:cNvGrpSpPr/>
          <p:nvPr/>
        </p:nvGrpSpPr>
        <p:grpSpPr>
          <a:xfrm>
            <a:off x="16676" y="483132"/>
            <a:ext cx="7086639" cy="6647495"/>
            <a:chOff x="232433" y="-1561425"/>
            <a:chExt cx="7086639" cy="6647495"/>
          </a:xfrm>
        </p:grpSpPr>
        <p:sp>
          <p:nvSpPr>
            <p:cNvPr id="132" name="Google Shape;132;p4"/>
            <p:cNvSpPr/>
            <p:nvPr/>
          </p:nvSpPr>
          <p:spPr>
            <a:xfrm rot="-2437263">
              <a:off x="324035" y="344074"/>
              <a:ext cx="6903435" cy="2836496"/>
            </a:xfrm>
            <a:custGeom>
              <a:rect b="b" l="l" r="r" t="t"/>
              <a:pathLst>
                <a:path extrusionOk="0" h="120000" w="120000">
                  <a:moveTo>
                    <a:pt x="0" y="50000"/>
                  </a:moveTo>
                  <a:lnTo>
                    <a:pt x="24653" y="0"/>
                  </a:lnTo>
                  <a:lnTo>
                    <a:pt x="24653"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5347" y="40000"/>
                  </a:lnTo>
                  <a:lnTo>
                    <a:pt x="95347" y="20000"/>
                  </a:lnTo>
                  <a:lnTo>
                    <a:pt x="120000" y="70000"/>
                  </a:lnTo>
                  <a:lnTo>
                    <a:pt x="95347" y="120000"/>
                  </a:lnTo>
                  <a:lnTo>
                    <a:pt x="95347" y="100000"/>
                  </a:lnTo>
                  <a:lnTo>
                    <a:pt x="60000" y="100000"/>
                  </a:lnTo>
                  <a:cubicBezTo>
                    <a:pt x="57929" y="100000"/>
                    <a:pt x="56250" y="97762"/>
                    <a:pt x="56250" y="95000"/>
                  </a:cubicBezTo>
                  <a:lnTo>
                    <a:pt x="56250" y="80000"/>
                  </a:lnTo>
                  <a:lnTo>
                    <a:pt x="24653" y="80000"/>
                  </a:lnTo>
                  <a:lnTo>
                    <a:pt x="24653" y="100000"/>
                  </a:lnTo>
                  <a:close/>
                </a:path>
                <a:path extrusionOk="0" fill="darkenLess" h="120000" w="12000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extrusionOk="0" fill="none" h="120000" w="120000">
                  <a:moveTo>
                    <a:pt x="0" y="50000"/>
                  </a:moveTo>
                  <a:lnTo>
                    <a:pt x="24653" y="0"/>
                  </a:lnTo>
                  <a:lnTo>
                    <a:pt x="24653"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5347" y="40000"/>
                  </a:lnTo>
                  <a:lnTo>
                    <a:pt x="95347" y="20000"/>
                  </a:lnTo>
                  <a:lnTo>
                    <a:pt x="120000" y="70000"/>
                  </a:lnTo>
                  <a:lnTo>
                    <a:pt x="95347" y="120000"/>
                  </a:lnTo>
                  <a:lnTo>
                    <a:pt x="95347" y="100000"/>
                  </a:lnTo>
                  <a:lnTo>
                    <a:pt x="60000" y="100000"/>
                  </a:lnTo>
                  <a:cubicBezTo>
                    <a:pt x="57929" y="100000"/>
                    <a:pt x="56250" y="97762"/>
                    <a:pt x="56250" y="95000"/>
                  </a:cubicBezTo>
                  <a:lnTo>
                    <a:pt x="56250" y="80000"/>
                  </a:lnTo>
                  <a:lnTo>
                    <a:pt x="24653" y="80000"/>
                  </a:lnTo>
                  <a:lnTo>
                    <a:pt x="24653" y="100000"/>
                  </a:lnTo>
                  <a:close/>
                  <a:moveTo>
                    <a:pt x="63750" y="25000"/>
                  </a:moveTo>
                  <a:lnTo>
                    <a:pt x="63750" y="40000"/>
                  </a:lnTo>
                  <a:moveTo>
                    <a:pt x="56250" y="35000"/>
                  </a:moveTo>
                  <a:lnTo>
                    <a:pt x="56250" y="80000"/>
                  </a:lnTo>
                </a:path>
              </a:pathLst>
            </a:custGeom>
            <a:noFill/>
            <a:ln cap="flat" cmpd="sng" w="25400">
              <a:solidFill>
                <a:srgbClr val="595959"/>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4"/>
            <p:cNvSpPr/>
            <p:nvPr/>
          </p:nvSpPr>
          <p:spPr>
            <a:xfrm rot="-2304253">
              <a:off x="1128466" y="1794448"/>
              <a:ext cx="2491996" cy="148009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4"/>
            <p:cNvSpPr txBox="1"/>
            <p:nvPr/>
          </p:nvSpPr>
          <p:spPr>
            <a:xfrm rot="-2304253">
              <a:off x="1128466" y="1794448"/>
              <a:ext cx="2491996" cy="1480095"/>
            </a:xfrm>
            <a:prstGeom prst="rect">
              <a:avLst/>
            </a:prstGeom>
            <a:noFill/>
            <a:ln>
              <a:noFill/>
            </a:ln>
          </p:spPr>
          <p:txBody>
            <a:bodyPr anchorCtr="0" anchor="ctr" bIns="91425" lIns="0" spcFirstLastPara="1" rIns="0" wrap="square" tIns="85325">
              <a:noAutofit/>
            </a:bodyPr>
            <a:lstStyle/>
            <a:p>
              <a:pPr indent="0" lvl="0" marL="0" marR="0" rtl="0" algn="ctr">
                <a:lnSpc>
                  <a:spcPct val="90000"/>
                </a:lnSpc>
                <a:spcBef>
                  <a:spcPts val="0"/>
                </a:spcBef>
                <a:spcAft>
                  <a:spcPts val="0"/>
                </a:spcAft>
                <a:buClr>
                  <a:schemeClr val="dk1"/>
                </a:buClr>
                <a:buSzPts val="2400"/>
                <a:buFont typeface="Calibri"/>
                <a:buNone/>
              </a:pPr>
              <a:r>
                <a:rPr lang="cs-CZ" sz="2400">
                  <a:solidFill>
                    <a:schemeClr val="dk1"/>
                  </a:solidFill>
                  <a:latin typeface="Calibri"/>
                  <a:ea typeface="Calibri"/>
                  <a:cs typeface="Calibri"/>
                  <a:sym typeface="Calibri"/>
                </a:rPr>
                <a:t>Student with poor/ impaired school performance</a:t>
              </a:r>
              <a:endParaRPr sz="2400">
                <a:solidFill>
                  <a:schemeClr val="dk1"/>
                </a:solidFill>
                <a:latin typeface="Calibri"/>
                <a:ea typeface="Calibri"/>
                <a:cs typeface="Calibri"/>
                <a:sym typeface="Calibri"/>
              </a:endParaRPr>
            </a:p>
          </p:txBody>
        </p:sp>
        <p:sp>
          <p:nvSpPr>
            <p:cNvPr id="135" name="Google Shape;135;p4"/>
            <p:cNvSpPr/>
            <p:nvPr/>
          </p:nvSpPr>
          <p:spPr>
            <a:xfrm rot="-2488752">
              <a:off x="3624198" y="310831"/>
              <a:ext cx="2945087" cy="148009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4"/>
            <p:cNvSpPr txBox="1"/>
            <p:nvPr/>
          </p:nvSpPr>
          <p:spPr>
            <a:xfrm rot="-2488752">
              <a:off x="3624198" y="310831"/>
              <a:ext cx="2945087" cy="1480095"/>
            </a:xfrm>
            <a:prstGeom prst="rect">
              <a:avLst/>
            </a:prstGeom>
            <a:noFill/>
            <a:ln>
              <a:noFill/>
            </a:ln>
          </p:spPr>
          <p:txBody>
            <a:bodyPr anchorCtr="0" anchor="ctr" bIns="91425" lIns="0" spcFirstLastPara="1" rIns="0" wrap="square" tIns="85325">
              <a:noAutofit/>
            </a:bodyPr>
            <a:lstStyle/>
            <a:p>
              <a:pPr indent="0" lvl="0" marL="0" marR="0" rtl="0" algn="ctr">
                <a:lnSpc>
                  <a:spcPct val="90000"/>
                </a:lnSpc>
                <a:spcBef>
                  <a:spcPts val="0"/>
                </a:spcBef>
                <a:spcAft>
                  <a:spcPts val="0"/>
                </a:spcAft>
                <a:buClr>
                  <a:schemeClr val="dk1"/>
                </a:buClr>
                <a:buSzPts val="2400"/>
                <a:buFont typeface="Calibri"/>
                <a:buNone/>
              </a:pPr>
              <a:r>
                <a:rPr lang="cs-CZ" sz="2400">
                  <a:solidFill>
                    <a:schemeClr val="dk1"/>
                  </a:solidFill>
                  <a:latin typeface="Calibri"/>
                  <a:ea typeface="Calibri"/>
                  <a:cs typeface="Calibri"/>
                  <a:sym typeface="Calibri"/>
                </a:rPr>
                <a:t>Student with weakened capacities for school work – at-risk student</a:t>
              </a:r>
              <a:endParaRPr/>
            </a:p>
          </p:txBody>
        </p:sp>
      </p:grpSp>
      <p:grpSp>
        <p:nvGrpSpPr>
          <p:cNvPr id="137" name="Google Shape;137;p4"/>
          <p:cNvGrpSpPr/>
          <p:nvPr/>
        </p:nvGrpSpPr>
        <p:grpSpPr>
          <a:xfrm>
            <a:off x="5339292" y="821248"/>
            <a:ext cx="6972417" cy="6581814"/>
            <a:chOff x="-229301" y="-758978"/>
            <a:chExt cx="6972417" cy="6581814"/>
          </a:xfrm>
        </p:grpSpPr>
        <p:sp>
          <p:nvSpPr>
            <p:cNvPr id="138" name="Google Shape;138;p4"/>
            <p:cNvSpPr/>
            <p:nvPr/>
          </p:nvSpPr>
          <p:spPr>
            <a:xfrm rot="-2421395">
              <a:off x="0" y="980912"/>
              <a:ext cx="6513815" cy="3102035"/>
            </a:xfrm>
            <a:custGeom>
              <a:rect b="b" l="l" r="r" t="t"/>
              <a:pathLst>
                <a:path extrusionOk="0" h="120000" w="120000">
                  <a:moveTo>
                    <a:pt x="0" y="50000"/>
                  </a:moveTo>
                  <a:lnTo>
                    <a:pt x="28573" y="0"/>
                  </a:lnTo>
                  <a:lnTo>
                    <a:pt x="28573"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1427" y="40000"/>
                  </a:lnTo>
                  <a:lnTo>
                    <a:pt x="91427" y="20000"/>
                  </a:lnTo>
                  <a:lnTo>
                    <a:pt x="120000" y="70000"/>
                  </a:lnTo>
                  <a:lnTo>
                    <a:pt x="91427" y="120000"/>
                  </a:lnTo>
                  <a:lnTo>
                    <a:pt x="91427" y="100000"/>
                  </a:lnTo>
                  <a:lnTo>
                    <a:pt x="60000" y="100000"/>
                  </a:lnTo>
                  <a:cubicBezTo>
                    <a:pt x="57929" y="100000"/>
                    <a:pt x="56250" y="97762"/>
                    <a:pt x="56250" y="95000"/>
                  </a:cubicBezTo>
                  <a:lnTo>
                    <a:pt x="56250" y="80000"/>
                  </a:lnTo>
                  <a:lnTo>
                    <a:pt x="28573" y="80000"/>
                  </a:lnTo>
                  <a:lnTo>
                    <a:pt x="28573" y="100000"/>
                  </a:lnTo>
                  <a:close/>
                </a:path>
                <a:path extrusionOk="0" fill="darkenLess" h="120000" w="12000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extrusionOk="0" fill="none" h="120000" w="120000">
                  <a:moveTo>
                    <a:pt x="0" y="50000"/>
                  </a:moveTo>
                  <a:lnTo>
                    <a:pt x="28573" y="0"/>
                  </a:lnTo>
                  <a:lnTo>
                    <a:pt x="28573"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1427" y="40000"/>
                  </a:lnTo>
                  <a:lnTo>
                    <a:pt x="91427" y="20000"/>
                  </a:lnTo>
                  <a:lnTo>
                    <a:pt x="120000" y="70000"/>
                  </a:lnTo>
                  <a:lnTo>
                    <a:pt x="91427" y="120000"/>
                  </a:lnTo>
                  <a:lnTo>
                    <a:pt x="91427" y="100000"/>
                  </a:lnTo>
                  <a:lnTo>
                    <a:pt x="60000" y="100000"/>
                  </a:lnTo>
                  <a:cubicBezTo>
                    <a:pt x="57929" y="100000"/>
                    <a:pt x="56250" y="97762"/>
                    <a:pt x="56250" y="95000"/>
                  </a:cubicBezTo>
                  <a:lnTo>
                    <a:pt x="56250" y="80000"/>
                  </a:lnTo>
                  <a:lnTo>
                    <a:pt x="28573" y="80000"/>
                  </a:lnTo>
                  <a:lnTo>
                    <a:pt x="28573" y="100000"/>
                  </a:lnTo>
                  <a:close/>
                  <a:moveTo>
                    <a:pt x="63750" y="25000"/>
                  </a:moveTo>
                  <a:lnTo>
                    <a:pt x="63750" y="40000"/>
                  </a:lnTo>
                  <a:moveTo>
                    <a:pt x="56250" y="35000"/>
                  </a:moveTo>
                  <a:lnTo>
                    <a:pt x="56250" y="80000"/>
                  </a:lnTo>
                </a:path>
              </a:pathLst>
            </a:custGeom>
            <a:solidFill>
              <a:srgbClr val="3F3F3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4"/>
            <p:cNvSpPr/>
            <p:nvPr/>
          </p:nvSpPr>
          <p:spPr>
            <a:xfrm rot="-2457203">
              <a:off x="930106" y="2672503"/>
              <a:ext cx="2149559" cy="1276707"/>
            </a:xfrm>
            <a:prstGeom prst="rect">
              <a:avLst/>
            </a:prstGeom>
            <a:solidFill>
              <a:srgbClr val="75707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4"/>
            <p:cNvSpPr txBox="1"/>
            <p:nvPr/>
          </p:nvSpPr>
          <p:spPr>
            <a:xfrm rot="-2457203">
              <a:off x="930106" y="2672503"/>
              <a:ext cx="2149559" cy="1276707"/>
            </a:xfrm>
            <a:prstGeom prst="rect">
              <a:avLst/>
            </a:prstGeom>
            <a:noFill/>
            <a:ln>
              <a:noFill/>
            </a:ln>
          </p:spPr>
          <p:txBody>
            <a:bodyPr anchorCtr="0" anchor="ctr" bIns="76200" lIns="0" spcFirstLastPara="1" rIns="0" wrap="square" tIns="71100">
              <a:noAutofit/>
            </a:bodyPr>
            <a:lstStyle/>
            <a:p>
              <a:pPr indent="0" lvl="0" marL="0" marR="0" rtl="0" algn="ctr">
                <a:lnSpc>
                  <a:spcPct val="90000"/>
                </a:lnSpc>
                <a:spcBef>
                  <a:spcPts val="0"/>
                </a:spcBef>
                <a:spcAft>
                  <a:spcPts val="0"/>
                </a:spcAft>
                <a:buClr>
                  <a:schemeClr val="lt1"/>
                </a:buClr>
                <a:buSzPts val="2000"/>
                <a:buFont typeface="Calibri"/>
                <a:buNone/>
              </a:pPr>
              <a:r>
                <a:rPr lang="cs-CZ" sz="2000">
                  <a:solidFill>
                    <a:schemeClr val="lt1"/>
                  </a:solidFill>
                  <a:latin typeface="Calibri"/>
                  <a:ea typeface="Calibri"/>
                  <a:cs typeface="Calibri"/>
                  <a:sym typeface="Calibri"/>
                </a:rPr>
                <a:t>Žák se špatnými/sníženými  školními výkony</a:t>
              </a:r>
              <a:endParaRPr/>
            </a:p>
          </p:txBody>
        </p:sp>
        <p:sp>
          <p:nvSpPr>
            <p:cNvPr id="141" name="Google Shape;141;p4"/>
            <p:cNvSpPr/>
            <p:nvPr/>
          </p:nvSpPr>
          <p:spPr>
            <a:xfrm rot="-2393239">
              <a:off x="3160779" y="1210418"/>
              <a:ext cx="2540388" cy="127670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4"/>
            <p:cNvSpPr txBox="1"/>
            <p:nvPr/>
          </p:nvSpPr>
          <p:spPr>
            <a:xfrm rot="-2393239">
              <a:off x="3160779" y="1210418"/>
              <a:ext cx="2540388" cy="1276707"/>
            </a:xfrm>
            <a:prstGeom prst="rect">
              <a:avLst/>
            </a:prstGeom>
            <a:noFill/>
            <a:ln>
              <a:noFill/>
            </a:ln>
          </p:spPr>
          <p:txBody>
            <a:bodyPr anchorCtr="0" anchor="ctr" bIns="76200" lIns="0" spcFirstLastPara="1" rIns="0" wrap="square" tIns="71100">
              <a:noAutofit/>
            </a:bodyPr>
            <a:lstStyle/>
            <a:p>
              <a:pPr indent="0" lvl="0" marL="0" marR="0" rtl="0" algn="ctr">
                <a:lnSpc>
                  <a:spcPct val="90000"/>
                </a:lnSpc>
                <a:spcBef>
                  <a:spcPts val="0"/>
                </a:spcBef>
                <a:spcAft>
                  <a:spcPts val="0"/>
                </a:spcAft>
                <a:buClr>
                  <a:schemeClr val="lt1"/>
                </a:buClr>
                <a:buSzPts val="2000"/>
                <a:buFont typeface="Calibri"/>
                <a:buNone/>
              </a:pPr>
              <a:r>
                <a:rPr lang="cs-CZ" sz="2000">
                  <a:solidFill>
                    <a:schemeClr val="lt1"/>
                  </a:solidFill>
                  <a:latin typeface="Calibri"/>
                  <a:ea typeface="Calibri"/>
                  <a:cs typeface="Calibri"/>
                  <a:sym typeface="Calibri"/>
                </a:rPr>
                <a:t>Žák s oslabenými předpoklady pro školní práci – žák v riziku neúspěchu</a:t>
              </a:r>
              <a:endParaRPr/>
            </a:p>
          </p:txBody>
        </p:sp>
      </p:grpSp>
      <p:sp>
        <p:nvSpPr>
          <p:cNvPr id="143" name="Google Shape;143;p4"/>
          <p:cNvSpPr txBox="1"/>
          <p:nvPr/>
        </p:nvSpPr>
        <p:spPr>
          <a:xfrm>
            <a:off x="688369" y="379049"/>
            <a:ext cx="4765375"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4400">
                <a:solidFill>
                  <a:schemeClr val="dk1"/>
                </a:solidFill>
                <a:latin typeface="Calibri"/>
                <a:ea typeface="Calibri"/>
                <a:cs typeface="Calibri"/>
                <a:sym typeface="Calibri"/>
              </a:rPr>
              <a:t>School failure?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5"/>
          <p:cNvSpPr txBox="1"/>
          <p:nvPr>
            <p:ph type="title"/>
          </p:nvPr>
        </p:nvSpPr>
        <p:spPr>
          <a:xfrm>
            <a:off x="6738257" y="254663"/>
            <a:ext cx="4903839"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cs-CZ"/>
              <a:t>Školní neúspěch? </a:t>
            </a:r>
            <a:endParaRPr/>
          </a:p>
        </p:txBody>
      </p:sp>
      <p:sp>
        <p:nvSpPr>
          <p:cNvPr id="149" name="Google Shape;149;p5"/>
          <p:cNvSpPr txBox="1"/>
          <p:nvPr/>
        </p:nvSpPr>
        <p:spPr>
          <a:xfrm>
            <a:off x="6287785" y="1580225"/>
            <a:ext cx="5490558" cy="5023111"/>
          </a:xfrm>
          <a:prstGeom prst="rect">
            <a:avLst/>
          </a:prstGeom>
          <a:solidFill>
            <a:srgbClr val="757070"/>
          </a:solidFill>
          <a:ln cap="flat" cmpd="sng" w="9525">
            <a:solidFill>
              <a:srgbClr val="595959"/>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i="0" lang="cs-CZ" sz="2800">
                <a:solidFill>
                  <a:schemeClr val="lt1"/>
                </a:solidFill>
                <a:latin typeface="Calibri"/>
                <a:ea typeface="Calibri"/>
                <a:cs typeface="Calibri"/>
                <a:sym typeface="Calibri"/>
              </a:rPr>
              <a:t>Signály ohrožení </a:t>
            </a:r>
            <a:r>
              <a:rPr b="0" i="0" lang="cs-CZ" sz="2800">
                <a:solidFill>
                  <a:schemeClr val="lt1"/>
                </a:solidFill>
                <a:latin typeface="Calibri"/>
                <a:ea typeface="Calibri"/>
                <a:cs typeface="Calibri"/>
                <a:sym typeface="Calibri"/>
              </a:rPr>
              <a:t>školního úspěchu sledovány v oblastech:</a:t>
            </a:r>
            <a:endParaRPr/>
          </a:p>
          <a:p>
            <a:pPr indent="-177800" lvl="1" marL="457200" marR="0" rtl="0" algn="l">
              <a:lnSpc>
                <a:spcPct val="150000"/>
              </a:lnSpc>
              <a:spcBef>
                <a:spcPts val="0"/>
              </a:spcBef>
              <a:spcAft>
                <a:spcPts val="0"/>
              </a:spcAft>
              <a:buClr>
                <a:schemeClr val="lt1"/>
              </a:buClr>
              <a:buSzPts val="2800"/>
              <a:buFont typeface="Arial"/>
              <a:buChar char="•"/>
            </a:pPr>
            <a:r>
              <a:rPr b="0" i="0" lang="cs-CZ" sz="2800" u="none" cap="none" strike="noStrike">
                <a:solidFill>
                  <a:schemeClr val="lt1"/>
                </a:solidFill>
                <a:latin typeface="Calibri"/>
                <a:ea typeface="Calibri"/>
                <a:cs typeface="Calibri"/>
                <a:sym typeface="Calibri"/>
              </a:rPr>
              <a:t>Kognitivní schopnosti</a:t>
            </a:r>
            <a:endParaRPr/>
          </a:p>
          <a:p>
            <a:pPr indent="-177800" lvl="1" marL="457200" marR="0" rtl="0" algn="l">
              <a:lnSpc>
                <a:spcPct val="150000"/>
              </a:lnSpc>
              <a:spcBef>
                <a:spcPts val="0"/>
              </a:spcBef>
              <a:spcAft>
                <a:spcPts val="0"/>
              </a:spcAft>
              <a:buClr>
                <a:schemeClr val="lt1"/>
              </a:buClr>
              <a:buSzPts val="2800"/>
              <a:buFont typeface="Arial"/>
              <a:buChar char="•"/>
            </a:pPr>
            <a:r>
              <a:rPr b="0" i="0" lang="cs-CZ" sz="2800" u="none" cap="none" strike="noStrike">
                <a:solidFill>
                  <a:schemeClr val="lt1"/>
                </a:solidFill>
                <a:latin typeface="Calibri"/>
                <a:ea typeface="Calibri"/>
                <a:cs typeface="Calibri"/>
                <a:sym typeface="Calibri"/>
              </a:rPr>
              <a:t>Úspěšnost v didaktických testech, </a:t>
            </a:r>
            <a:endParaRPr/>
          </a:p>
          <a:p>
            <a:pPr indent="-177800" lvl="1" marL="457200" marR="0" rtl="0" algn="l">
              <a:lnSpc>
                <a:spcPct val="150000"/>
              </a:lnSpc>
              <a:spcBef>
                <a:spcPts val="0"/>
              </a:spcBef>
              <a:spcAft>
                <a:spcPts val="0"/>
              </a:spcAft>
              <a:buClr>
                <a:schemeClr val="lt1"/>
              </a:buClr>
              <a:buSzPts val="2800"/>
              <a:buFont typeface="Arial"/>
              <a:buChar char="•"/>
            </a:pPr>
            <a:r>
              <a:rPr b="0" i="0" lang="cs-CZ" sz="2800" u="none" cap="none" strike="noStrike">
                <a:solidFill>
                  <a:schemeClr val="lt1"/>
                </a:solidFill>
                <a:latin typeface="Calibri"/>
                <a:ea typeface="Calibri"/>
                <a:cs typeface="Calibri"/>
                <a:sym typeface="Calibri"/>
              </a:rPr>
              <a:t>Prospěch </a:t>
            </a:r>
            <a:endParaRPr/>
          </a:p>
          <a:p>
            <a:pPr indent="-177800" lvl="1" marL="457200" marR="0" rtl="0" algn="l">
              <a:lnSpc>
                <a:spcPct val="150000"/>
              </a:lnSpc>
              <a:spcBef>
                <a:spcPts val="0"/>
              </a:spcBef>
              <a:spcAft>
                <a:spcPts val="0"/>
              </a:spcAft>
              <a:buClr>
                <a:schemeClr val="lt1"/>
              </a:buClr>
              <a:buSzPts val="2800"/>
              <a:buFont typeface="Arial"/>
              <a:buChar char="•"/>
            </a:pPr>
            <a:r>
              <a:rPr b="0" i="0" lang="cs-CZ" sz="2800" u="none" cap="none" strike="noStrike">
                <a:solidFill>
                  <a:schemeClr val="lt1"/>
                </a:solidFill>
                <a:latin typeface="Calibri"/>
                <a:ea typeface="Calibri"/>
                <a:cs typeface="Calibri"/>
                <a:sym typeface="Calibri"/>
              </a:rPr>
              <a:t>Učitelské posuzování žáka/yně</a:t>
            </a:r>
            <a:endParaRPr b="0" i="0" sz="2800" u="none" cap="none" strike="noStrike">
              <a:solidFill>
                <a:schemeClr val="lt1"/>
              </a:solidFill>
              <a:latin typeface="Calibri"/>
              <a:ea typeface="Calibri"/>
              <a:cs typeface="Calibri"/>
              <a:sym typeface="Calibri"/>
            </a:endParaRPr>
          </a:p>
          <a:p>
            <a:pPr indent="-177800" lvl="1" marL="457200" marR="0" rtl="0" algn="l">
              <a:lnSpc>
                <a:spcPct val="150000"/>
              </a:lnSpc>
              <a:spcBef>
                <a:spcPts val="0"/>
              </a:spcBef>
              <a:spcAft>
                <a:spcPts val="0"/>
              </a:spcAft>
              <a:buClr>
                <a:schemeClr val="lt1"/>
              </a:buClr>
              <a:buSzPts val="2800"/>
              <a:buFont typeface="Arial"/>
              <a:buChar char="•"/>
            </a:pPr>
            <a:r>
              <a:rPr b="0" i="0" lang="cs-CZ" sz="2800" u="none" cap="none" strike="noStrike">
                <a:solidFill>
                  <a:schemeClr val="lt1"/>
                </a:solidFill>
                <a:latin typeface="Calibri"/>
                <a:ea typeface="Calibri"/>
                <a:cs typeface="Calibri"/>
                <a:sym typeface="Calibri"/>
              </a:rPr>
              <a:t>Využívání podpůrných opatření</a:t>
            </a:r>
            <a:endParaRPr/>
          </a:p>
          <a:p>
            <a:pPr indent="0" lvl="1" marL="45720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p:txBody>
      </p:sp>
      <p:sp>
        <p:nvSpPr>
          <p:cNvPr id="150" name="Google Shape;150;p5"/>
          <p:cNvSpPr txBox="1"/>
          <p:nvPr/>
        </p:nvSpPr>
        <p:spPr>
          <a:xfrm>
            <a:off x="413657" y="1580225"/>
            <a:ext cx="5378513" cy="5087702"/>
          </a:xfrm>
          <a:prstGeom prst="rect">
            <a:avLst/>
          </a:prstGeom>
          <a:noFill/>
          <a:ln cap="flat" cmpd="sng" w="25400">
            <a:solidFill>
              <a:srgbClr val="595959"/>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cs-CZ" sz="2800">
                <a:solidFill>
                  <a:schemeClr val="dk1"/>
                </a:solidFill>
                <a:latin typeface="Calibri"/>
                <a:ea typeface="Calibri"/>
                <a:cs typeface="Calibri"/>
                <a:sym typeface="Calibri"/>
              </a:rPr>
              <a:t>Markers of school failure risk </a:t>
            </a:r>
            <a:r>
              <a:rPr lang="cs-CZ" sz="2800">
                <a:solidFill>
                  <a:schemeClr val="dk1"/>
                </a:solidFill>
                <a:latin typeface="Calibri"/>
                <a:ea typeface="Calibri"/>
                <a:cs typeface="Calibri"/>
                <a:sym typeface="Calibri"/>
              </a:rPr>
              <a:t>were monitored</a:t>
            </a:r>
            <a:r>
              <a:rPr b="1" lang="cs-CZ" sz="2800">
                <a:solidFill>
                  <a:schemeClr val="dk1"/>
                </a:solidFill>
                <a:latin typeface="Calibri"/>
                <a:ea typeface="Calibri"/>
                <a:cs typeface="Calibri"/>
                <a:sym typeface="Calibri"/>
              </a:rPr>
              <a:t> </a:t>
            </a:r>
            <a:r>
              <a:rPr lang="cs-CZ" sz="2800">
                <a:solidFill>
                  <a:schemeClr val="dk1"/>
                </a:solidFill>
                <a:latin typeface="Calibri"/>
                <a:ea typeface="Calibri"/>
                <a:cs typeface="Calibri"/>
                <a:sym typeface="Calibri"/>
              </a:rPr>
              <a:t>in the areas of:</a:t>
            </a:r>
            <a:endParaRPr sz="2800">
              <a:solidFill>
                <a:schemeClr val="dk1"/>
              </a:solidFill>
              <a:latin typeface="Calibri"/>
              <a:ea typeface="Calibri"/>
              <a:cs typeface="Calibri"/>
              <a:sym typeface="Calibri"/>
            </a:endParaRPr>
          </a:p>
          <a:p>
            <a:pPr indent="-177800" lvl="1" marL="457200" marR="0" rtl="0" algn="l">
              <a:lnSpc>
                <a:spcPct val="150000"/>
              </a:lnSpc>
              <a:spcBef>
                <a:spcPts val="0"/>
              </a:spcBef>
              <a:spcAft>
                <a:spcPts val="0"/>
              </a:spcAft>
              <a:buClr>
                <a:schemeClr val="dk1"/>
              </a:buClr>
              <a:buSzPts val="2800"/>
              <a:buFont typeface="Arial"/>
              <a:buChar char="•"/>
            </a:pPr>
            <a:r>
              <a:rPr b="0" i="0" lang="cs-CZ" sz="2800" u="none" cap="none" strike="noStrike">
                <a:solidFill>
                  <a:schemeClr val="dk1"/>
                </a:solidFill>
                <a:latin typeface="Calibri"/>
                <a:ea typeface="Calibri"/>
                <a:cs typeface="Calibri"/>
                <a:sym typeface="Calibri"/>
              </a:rPr>
              <a:t>Cognitive abilities</a:t>
            </a:r>
            <a:endParaRPr b="0" i="0" sz="2800" u="none" cap="none" strike="noStrike">
              <a:solidFill>
                <a:schemeClr val="dk1"/>
              </a:solidFill>
              <a:latin typeface="Calibri"/>
              <a:ea typeface="Calibri"/>
              <a:cs typeface="Calibri"/>
              <a:sym typeface="Calibri"/>
            </a:endParaRPr>
          </a:p>
          <a:p>
            <a:pPr indent="-177800" lvl="1" marL="457200" marR="0" rtl="0" algn="l">
              <a:lnSpc>
                <a:spcPct val="150000"/>
              </a:lnSpc>
              <a:spcBef>
                <a:spcPts val="0"/>
              </a:spcBef>
              <a:spcAft>
                <a:spcPts val="0"/>
              </a:spcAft>
              <a:buClr>
                <a:schemeClr val="dk1"/>
              </a:buClr>
              <a:buSzPts val="2800"/>
              <a:buFont typeface="Arial"/>
              <a:buChar char="•"/>
            </a:pPr>
            <a:r>
              <a:rPr b="0" i="0" lang="cs-CZ" sz="2800" u="none" cap="none" strike="noStrike">
                <a:solidFill>
                  <a:schemeClr val="dk1"/>
                </a:solidFill>
                <a:latin typeface="Calibri"/>
                <a:ea typeface="Calibri"/>
                <a:cs typeface="Calibri"/>
                <a:sym typeface="Calibri"/>
              </a:rPr>
              <a:t>Achievement in didactic tests</a:t>
            </a:r>
            <a:endParaRPr b="0" i="0" sz="2800" u="none" cap="none" strike="noStrike">
              <a:solidFill>
                <a:schemeClr val="dk1"/>
              </a:solidFill>
              <a:latin typeface="Calibri"/>
              <a:ea typeface="Calibri"/>
              <a:cs typeface="Calibri"/>
              <a:sym typeface="Calibri"/>
            </a:endParaRPr>
          </a:p>
          <a:p>
            <a:pPr indent="-177800" lvl="1" marL="457200" marR="0" rtl="0" algn="l">
              <a:lnSpc>
                <a:spcPct val="150000"/>
              </a:lnSpc>
              <a:spcBef>
                <a:spcPts val="0"/>
              </a:spcBef>
              <a:spcAft>
                <a:spcPts val="0"/>
              </a:spcAft>
              <a:buClr>
                <a:schemeClr val="dk1"/>
              </a:buClr>
              <a:buSzPts val="2800"/>
              <a:buFont typeface="Arial"/>
              <a:buChar char="•"/>
            </a:pPr>
            <a:r>
              <a:rPr b="0" i="0" lang="cs-CZ" sz="2800" u="none" cap="none" strike="noStrike">
                <a:solidFill>
                  <a:schemeClr val="dk1"/>
                </a:solidFill>
                <a:latin typeface="Calibri"/>
                <a:ea typeface="Calibri"/>
                <a:cs typeface="Calibri"/>
                <a:sym typeface="Calibri"/>
              </a:rPr>
              <a:t>Academic performance - grades</a:t>
            </a:r>
            <a:endParaRPr b="0" i="0" sz="2800" u="none" cap="none" strike="noStrike">
              <a:solidFill>
                <a:schemeClr val="dk1"/>
              </a:solidFill>
              <a:latin typeface="Calibri"/>
              <a:ea typeface="Calibri"/>
              <a:cs typeface="Calibri"/>
              <a:sym typeface="Calibri"/>
            </a:endParaRPr>
          </a:p>
          <a:p>
            <a:pPr indent="-177800" lvl="1" marL="457200" marR="0" rtl="0" algn="l">
              <a:lnSpc>
                <a:spcPct val="150000"/>
              </a:lnSpc>
              <a:spcBef>
                <a:spcPts val="0"/>
              </a:spcBef>
              <a:spcAft>
                <a:spcPts val="0"/>
              </a:spcAft>
              <a:buClr>
                <a:schemeClr val="dk1"/>
              </a:buClr>
              <a:buSzPts val="2800"/>
              <a:buFont typeface="Arial"/>
              <a:buChar char="•"/>
            </a:pPr>
            <a:r>
              <a:rPr b="0" i="0" lang="cs-CZ" sz="2800" u="none" cap="none" strike="noStrike">
                <a:solidFill>
                  <a:schemeClr val="dk1"/>
                </a:solidFill>
                <a:latin typeface="Calibri"/>
                <a:ea typeface="Calibri"/>
                <a:cs typeface="Calibri"/>
                <a:sym typeface="Calibri"/>
              </a:rPr>
              <a:t>Teacher's assessment of the pupil</a:t>
            </a:r>
            <a:endParaRPr/>
          </a:p>
          <a:p>
            <a:pPr indent="-177800" lvl="1" marL="457200" marR="0" rtl="0" algn="l">
              <a:lnSpc>
                <a:spcPct val="150000"/>
              </a:lnSpc>
              <a:spcBef>
                <a:spcPts val="0"/>
              </a:spcBef>
              <a:spcAft>
                <a:spcPts val="0"/>
              </a:spcAft>
              <a:buClr>
                <a:schemeClr val="dk1"/>
              </a:buClr>
              <a:buSzPts val="2800"/>
              <a:buFont typeface="Arial"/>
              <a:buChar char="•"/>
            </a:pPr>
            <a:r>
              <a:rPr b="0" i="0" lang="cs-CZ" sz="2800" u="none" cap="none" strike="noStrike">
                <a:solidFill>
                  <a:schemeClr val="dk1"/>
                </a:solidFill>
                <a:latin typeface="Calibri"/>
                <a:ea typeface="Calibri"/>
                <a:cs typeface="Calibri"/>
                <a:sym typeface="Calibri"/>
              </a:rPr>
              <a:t>Need for support measures</a:t>
            </a:r>
            <a:endParaRPr b="0" i="0" sz="2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sp>
        <p:nvSpPr>
          <p:cNvPr id="151" name="Google Shape;151;p5"/>
          <p:cNvSpPr txBox="1"/>
          <p:nvPr/>
        </p:nvSpPr>
        <p:spPr>
          <a:xfrm>
            <a:off x="702304" y="503434"/>
            <a:ext cx="4765375"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4400">
                <a:solidFill>
                  <a:schemeClr val="dk1"/>
                </a:solidFill>
                <a:latin typeface="Calibri"/>
                <a:ea typeface="Calibri"/>
                <a:cs typeface="Calibri"/>
                <a:sym typeface="Calibri"/>
              </a:rPr>
              <a:t>School</a:t>
            </a:r>
            <a:r>
              <a:rPr lang="cs-CZ" sz="1800">
                <a:solidFill>
                  <a:schemeClr val="dk1"/>
                </a:solidFill>
                <a:latin typeface="Calibri"/>
                <a:ea typeface="Calibri"/>
                <a:cs typeface="Calibri"/>
                <a:sym typeface="Calibri"/>
              </a:rPr>
              <a:t> </a:t>
            </a:r>
            <a:r>
              <a:rPr lang="cs-CZ" sz="4400">
                <a:solidFill>
                  <a:schemeClr val="dk1"/>
                </a:solidFill>
                <a:latin typeface="Calibri"/>
                <a:ea typeface="Calibri"/>
                <a:cs typeface="Calibri"/>
                <a:sym typeface="Calibri"/>
              </a:rPr>
              <a:t>failure?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6"/>
          <p:cNvSpPr txBox="1"/>
          <p:nvPr>
            <p:ph type="title"/>
          </p:nvPr>
        </p:nvSpPr>
        <p:spPr>
          <a:xfrm>
            <a:off x="838200" y="365125"/>
            <a:ext cx="5018070" cy="1325563"/>
          </a:xfrm>
          <a:prstGeom prst="rect">
            <a:avLst/>
          </a:prstGeom>
          <a:noFill/>
          <a:ln cap="flat" cmpd="sng" w="12700">
            <a:solidFill>
              <a:srgbClr val="595959"/>
            </a:solidFill>
            <a:prstDash val="solid"/>
            <a:round/>
            <a:headEnd len="sm" w="sm" type="none"/>
            <a:tailEnd len="sm" w="sm" type="none"/>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cs-CZ"/>
              <a:t>Research questions</a:t>
            </a:r>
            <a:endParaRPr/>
          </a:p>
        </p:txBody>
      </p:sp>
      <p:sp>
        <p:nvSpPr>
          <p:cNvPr id="158" name="Google Shape;158;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cs-CZ"/>
              <a:t>How do at-risk children prosper in different classrooms?</a:t>
            </a:r>
            <a:endParaRPr/>
          </a:p>
          <a:p>
            <a:pPr indent="-228600" lvl="0" marL="228600" rtl="0" algn="l">
              <a:lnSpc>
                <a:spcPct val="90000"/>
              </a:lnSpc>
              <a:spcBef>
                <a:spcPts val="1000"/>
              </a:spcBef>
              <a:spcAft>
                <a:spcPts val="0"/>
              </a:spcAft>
              <a:buClr>
                <a:schemeClr val="dk1"/>
              </a:buClr>
              <a:buSzPts val="2800"/>
              <a:buChar char="•"/>
            </a:pPr>
            <a:r>
              <a:rPr lang="cs-CZ"/>
              <a:t>What practices do teachers use to support them? </a:t>
            </a:r>
            <a:endParaRPr/>
          </a:p>
          <a:p>
            <a:pPr indent="-228600" lvl="0" marL="228600" rtl="0" algn="l">
              <a:lnSpc>
                <a:spcPct val="90000"/>
              </a:lnSpc>
              <a:spcBef>
                <a:spcPts val="1000"/>
              </a:spcBef>
              <a:spcAft>
                <a:spcPts val="0"/>
              </a:spcAft>
              <a:buClr>
                <a:schemeClr val="dk1"/>
              </a:buClr>
              <a:buSzPts val="2800"/>
              <a:buChar char="•"/>
            </a:pPr>
            <a:r>
              <a:rPr lang="cs-CZ" sz="2800"/>
              <a:t>Monitoring of risk </a:t>
            </a:r>
            <a:r>
              <a:rPr lang="cs-CZ"/>
              <a:t>markers</a:t>
            </a:r>
            <a:r>
              <a:rPr lang="cs-CZ" sz="2800"/>
              <a:t> (i. e. worse grades, need for support measures) - whether they increase or decrease between grades.</a:t>
            </a:r>
            <a:endParaRPr sz="2800"/>
          </a:p>
        </p:txBody>
      </p:sp>
      <p:sp>
        <p:nvSpPr>
          <p:cNvPr id="159" name="Google Shape;159;p6"/>
          <p:cNvSpPr txBox="1"/>
          <p:nvPr>
            <p:ph idx="2" type="body"/>
          </p:nvPr>
        </p:nvSpPr>
        <p:spPr>
          <a:xfrm>
            <a:off x="6172200" y="1825625"/>
            <a:ext cx="5181600" cy="4351338"/>
          </a:xfrm>
          <a:prstGeom prst="rect">
            <a:avLst/>
          </a:prstGeom>
          <a:solidFill>
            <a:srgbClr val="7F7F7F"/>
          </a:solid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lt1"/>
              </a:buClr>
              <a:buSzPts val="2800"/>
              <a:buFont typeface="Arial"/>
              <a:buChar char="•"/>
            </a:pPr>
            <a:r>
              <a:rPr lang="cs-CZ">
                <a:solidFill>
                  <a:schemeClr val="lt1"/>
                </a:solidFill>
              </a:rPr>
              <a:t>Jak se ohroženým dětem daří v různých třídách?</a:t>
            </a:r>
            <a:endParaRPr/>
          </a:p>
          <a:p>
            <a:pPr indent="-228600" lvl="0" marL="228600" rtl="0" algn="l">
              <a:lnSpc>
                <a:spcPct val="100000"/>
              </a:lnSpc>
              <a:spcBef>
                <a:spcPts val="1000"/>
              </a:spcBef>
              <a:spcAft>
                <a:spcPts val="0"/>
              </a:spcAft>
              <a:buClr>
                <a:schemeClr val="lt1"/>
              </a:buClr>
              <a:buSzPts val="2800"/>
              <a:buFont typeface="Arial"/>
              <a:buChar char="•"/>
            </a:pPr>
            <a:r>
              <a:rPr lang="cs-CZ">
                <a:solidFill>
                  <a:schemeClr val="lt1"/>
                </a:solidFill>
              </a:rPr>
              <a:t>Jaké postupy používají pedagogové pro jejich podporu?</a:t>
            </a:r>
            <a:endParaRPr/>
          </a:p>
          <a:p>
            <a:pPr indent="-228600" lvl="0" marL="228600" rtl="0" algn="l">
              <a:lnSpc>
                <a:spcPct val="100000"/>
              </a:lnSpc>
              <a:spcBef>
                <a:spcPts val="1000"/>
              </a:spcBef>
              <a:spcAft>
                <a:spcPts val="0"/>
              </a:spcAft>
              <a:buClr>
                <a:schemeClr val="lt1"/>
              </a:buClr>
              <a:buSzPts val="2800"/>
              <a:buChar char="•"/>
            </a:pPr>
            <a:r>
              <a:rPr b="0" i="0" lang="cs-CZ" sz="2800">
                <a:solidFill>
                  <a:schemeClr val="lt1"/>
                </a:solidFill>
              </a:rPr>
              <a:t>Sledování signálů rizika – zdali přibývají nebo ubývají mezi ročníky.</a:t>
            </a:r>
            <a:endParaRPr/>
          </a:p>
          <a:p>
            <a:pPr indent="0" lvl="0" marL="0" rtl="0" algn="l">
              <a:lnSpc>
                <a:spcPct val="100000"/>
              </a:lnSpc>
              <a:spcBef>
                <a:spcPts val="1000"/>
              </a:spcBef>
              <a:spcAft>
                <a:spcPts val="0"/>
              </a:spcAft>
              <a:buClr>
                <a:schemeClr val="lt1"/>
              </a:buClr>
              <a:buSzPts val="2800"/>
              <a:buNone/>
            </a:pPr>
            <a:r>
              <a:rPr lang="cs-CZ">
                <a:solidFill>
                  <a:schemeClr val="lt1"/>
                </a:solidFill>
              </a:rPr>
              <a:t> </a:t>
            </a:r>
            <a:endParaRPr/>
          </a:p>
        </p:txBody>
      </p:sp>
      <p:sp>
        <p:nvSpPr>
          <p:cNvPr id="160" name="Google Shape;160;p6"/>
          <p:cNvSpPr txBox="1"/>
          <p:nvPr/>
        </p:nvSpPr>
        <p:spPr>
          <a:xfrm>
            <a:off x="6421348" y="523982"/>
            <a:ext cx="4932452"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4400">
                <a:solidFill>
                  <a:schemeClr val="dk1"/>
                </a:solidFill>
                <a:latin typeface="Calibri"/>
                <a:ea typeface="Calibri"/>
                <a:cs typeface="Calibri"/>
                <a:sym typeface="Calibri"/>
              </a:rPr>
              <a:t>Výzkumné</a:t>
            </a:r>
            <a:r>
              <a:rPr lang="cs-CZ" sz="1800">
                <a:solidFill>
                  <a:schemeClr val="dk1"/>
                </a:solidFill>
                <a:latin typeface="Calibri"/>
                <a:ea typeface="Calibri"/>
                <a:cs typeface="Calibri"/>
                <a:sym typeface="Calibri"/>
              </a:rPr>
              <a:t> </a:t>
            </a:r>
            <a:r>
              <a:rPr lang="cs-CZ" sz="4400">
                <a:solidFill>
                  <a:schemeClr val="dk1"/>
                </a:solidFill>
                <a:latin typeface="Calibri"/>
                <a:ea typeface="Calibri"/>
                <a:cs typeface="Calibri"/>
                <a:sym typeface="Calibri"/>
              </a:rPr>
              <a:t>otázky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5" name="Shape 165"/>
        <p:cNvGrpSpPr/>
        <p:nvPr/>
      </p:nvGrpSpPr>
      <p:grpSpPr>
        <a:xfrm>
          <a:off x="0" y="0"/>
          <a:ext cx="0" cy="0"/>
          <a:chOff x="0" y="0"/>
          <a:chExt cx="0" cy="0"/>
        </a:xfrm>
      </p:grpSpPr>
      <p:sp>
        <p:nvSpPr>
          <p:cNvPr id="166" name="Google Shape;166;p7"/>
          <p:cNvSpPr txBox="1"/>
          <p:nvPr>
            <p:ph type="title"/>
          </p:nvPr>
        </p:nvSpPr>
        <p:spPr>
          <a:xfrm>
            <a:off x="537271" y="364474"/>
            <a:ext cx="4476518" cy="102600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Libre Franklin"/>
              <a:buNone/>
            </a:pPr>
            <a:r>
              <a:rPr lang="cs-CZ">
                <a:latin typeface="Libre Franklin"/>
                <a:ea typeface="Libre Franklin"/>
                <a:cs typeface="Libre Franklin"/>
                <a:sym typeface="Libre Franklin"/>
              </a:rPr>
              <a:t>Results</a:t>
            </a:r>
            <a:endParaRPr>
              <a:latin typeface="Libre Franklin"/>
              <a:ea typeface="Libre Franklin"/>
              <a:cs typeface="Libre Franklin"/>
              <a:sym typeface="Libre Franklin"/>
            </a:endParaRPr>
          </a:p>
        </p:txBody>
      </p:sp>
      <p:sp>
        <p:nvSpPr>
          <p:cNvPr id="167" name="Google Shape;167;p7"/>
          <p:cNvSpPr txBox="1"/>
          <p:nvPr>
            <p:ph idx="1" type="body"/>
          </p:nvPr>
        </p:nvSpPr>
        <p:spPr>
          <a:xfrm>
            <a:off x="6620666" y="1479480"/>
            <a:ext cx="5423024" cy="5232628"/>
          </a:xfrm>
          <a:prstGeom prst="rect">
            <a:avLst/>
          </a:prstGeom>
          <a:solidFill>
            <a:srgbClr val="7F7F7F"/>
          </a:solidFill>
          <a:ln>
            <a:noFill/>
          </a:ln>
        </p:spPr>
        <p:txBody>
          <a:bodyPr anchorCtr="0" anchor="t" bIns="45700" lIns="91425" spcFirstLastPara="1" rIns="91425" wrap="square" tIns="45700">
            <a:normAutofit fontScale="85000" lnSpcReduction="10000"/>
          </a:bodyPr>
          <a:lstStyle/>
          <a:p>
            <a:pPr indent="-228600" lvl="0" marL="228600" rtl="0" algn="l">
              <a:lnSpc>
                <a:spcPct val="100000"/>
              </a:lnSpc>
              <a:spcBef>
                <a:spcPts val="0"/>
              </a:spcBef>
              <a:spcAft>
                <a:spcPts val="0"/>
              </a:spcAft>
              <a:buClr>
                <a:schemeClr val="lt2"/>
              </a:buClr>
              <a:buSzPct val="100000"/>
              <a:buFont typeface="Arial"/>
              <a:buChar char="•"/>
            </a:pPr>
            <a:r>
              <a:rPr i="0" lang="cs-CZ" sz="3200">
                <a:solidFill>
                  <a:schemeClr val="lt2"/>
                </a:solidFill>
              </a:rPr>
              <a:t>V pozorovaných třídách bylo identifikováno </a:t>
            </a:r>
            <a:r>
              <a:rPr b="1" lang="cs-CZ" sz="3200">
                <a:solidFill>
                  <a:schemeClr val="lt2"/>
                </a:solidFill>
              </a:rPr>
              <a:t>7</a:t>
            </a:r>
            <a:r>
              <a:rPr b="1" i="0" lang="cs-CZ" sz="3200">
                <a:solidFill>
                  <a:schemeClr val="lt2"/>
                </a:solidFill>
              </a:rPr>
              <a:t> principů - </a:t>
            </a:r>
            <a:r>
              <a:rPr b="1" lang="cs-CZ" sz="3200">
                <a:solidFill>
                  <a:schemeClr val="lt2"/>
                </a:solidFill>
              </a:rPr>
              <a:t>souborů charakteristik týkajících se určité oblasti vedení výuky:</a:t>
            </a:r>
            <a:endParaRPr i="0" sz="3200">
              <a:solidFill>
                <a:schemeClr val="lt2"/>
              </a:solidFill>
            </a:endParaRPr>
          </a:p>
          <a:p>
            <a:pPr indent="-514350" lvl="0" marL="514350" rtl="0" algn="l">
              <a:lnSpc>
                <a:spcPct val="100000"/>
              </a:lnSpc>
              <a:spcBef>
                <a:spcPts val="1000"/>
              </a:spcBef>
              <a:spcAft>
                <a:spcPts val="0"/>
              </a:spcAft>
              <a:buClr>
                <a:schemeClr val="lt2"/>
              </a:buClr>
              <a:buSzPct val="100000"/>
              <a:buFont typeface="Calibri"/>
              <a:buAutoNum type="arabicPeriod"/>
            </a:pPr>
            <a:r>
              <a:rPr i="0" lang="cs-CZ" sz="3200">
                <a:solidFill>
                  <a:schemeClr val="lt2"/>
                </a:solidFill>
              </a:rPr>
              <a:t>Péče o klima a vztahy; </a:t>
            </a:r>
            <a:endParaRPr/>
          </a:p>
          <a:p>
            <a:pPr indent="-514350" lvl="0" marL="514350" rtl="0" algn="l">
              <a:lnSpc>
                <a:spcPct val="100000"/>
              </a:lnSpc>
              <a:spcBef>
                <a:spcPts val="1000"/>
              </a:spcBef>
              <a:spcAft>
                <a:spcPts val="0"/>
              </a:spcAft>
              <a:buClr>
                <a:schemeClr val="lt2"/>
              </a:buClr>
              <a:buSzPct val="100000"/>
              <a:buFont typeface="Calibri"/>
              <a:buAutoNum type="arabicPeriod"/>
            </a:pPr>
            <a:r>
              <a:rPr i="0" lang="cs-CZ" sz="3200">
                <a:solidFill>
                  <a:schemeClr val="lt2"/>
                </a:solidFill>
              </a:rPr>
              <a:t>Sociální podpora učení; </a:t>
            </a:r>
            <a:endParaRPr/>
          </a:p>
          <a:p>
            <a:pPr indent="-514350" lvl="0" marL="514350" rtl="0" algn="l">
              <a:lnSpc>
                <a:spcPct val="100000"/>
              </a:lnSpc>
              <a:spcBef>
                <a:spcPts val="1000"/>
              </a:spcBef>
              <a:spcAft>
                <a:spcPts val="0"/>
              </a:spcAft>
              <a:buClr>
                <a:schemeClr val="lt2"/>
              </a:buClr>
              <a:buSzPct val="100000"/>
              <a:buFont typeface="Calibri"/>
              <a:buAutoNum type="arabicPeriod"/>
            </a:pPr>
            <a:r>
              <a:rPr i="0" lang="cs-CZ" sz="3200">
                <a:solidFill>
                  <a:schemeClr val="lt2"/>
                </a:solidFill>
              </a:rPr>
              <a:t>Kognitivní podpora učení; </a:t>
            </a:r>
            <a:endParaRPr/>
          </a:p>
          <a:p>
            <a:pPr indent="-514350" lvl="0" marL="514350" rtl="0" algn="l">
              <a:lnSpc>
                <a:spcPct val="100000"/>
              </a:lnSpc>
              <a:spcBef>
                <a:spcPts val="1000"/>
              </a:spcBef>
              <a:spcAft>
                <a:spcPts val="0"/>
              </a:spcAft>
              <a:buClr>
                <a:schemeClr val="lt2"/>
              </a:buClr>
              <a:buSzPct val="100000"/>
              <a:buFont typeface="Calibri"/>
              <a:buAutoNum type="arabicPeriod"/>
            </a:pPr>
            <a:r>
              <a:rPr i="0" lang="cs-CZ" sz="3200">
                <a:solidFill>
                  <a:schemeClr val="lt2"/>
                </a:solidFill>
              </a:rPr>
              <a:t>neHierarchizace; </a:t>
            </a:r>
            <a:endParaRPr/>
          </a:p>
          <a:p>
            <a:pPr indent="-514350" lvl="0" marL="514350" rtl="0" algn="l">
              <a:lnSpc>
                <a:spcPct val="100000"/>
              </a:lnSpc>
              <a:spcBef>
                <a:spcPts val="1000"/>
              </a:spcBef>
              <a:spcAft>
                <a:spcPts val="0"/>
              </a:spcAft>
              <a:buClr>
                <a:schemeClr val="lt2"/>
              </a:buClr>
              <a:buSzPct val="100000"/>
              <a:buFont typeface="Calibri"/>
              <a:buAutoNum type="arabicPeriod"/>
            </a:pPr>
            <a:r>
              <a:rPr i="0" lang="cs-CZ" sz="3200">
                <a:solidFill>
                  <a:schemeClr val="lt2"/>
                </a:solidFill>
              </a:rPr>
              <a:t>Individualizace; </a:t>
            </a:r>
            <a:endParaRPr/>
          </a:p>
          <a:p>
            <a:pPr indent="-514350" lvl="0" marL="514350" rtl="0" algn="l">
              <a:lnSpc>
                <a:spcPct val="100000"/>
              </a:lnSpc>
              <a:spcBef>
                <a:spcPts val="1000"/>
              </a:spcBef>
              <a:spcAft>
                <a:spcPts val="0"/>
              </a:spcAft>
              <a:buClr>
                <a:schemeClr val="lt2"/>
              </a:buClr>
              <a:buSzPct val="100000"/>
              <a:buFont typeface="Calibri"/>
              <a:buAutoNum type="arabicPeriod"/>
            </a:pPr>
            <a:r>
              <a:rPr i="0" lang="cs-CZ" sz="3200">
                <a:solidFill>
                  <a:schemeClr val="lt2"/>
                </a:solidFill>
              </a:rPr>
              <a:t>Formativní hodnocení; </a:t>
            </a:r>
            <a:endParaRPr/>
          </a:p>
          <a:p>
            <a:pPr indent="-514350" lvl="0" marL="514350" rtl="0" algn="l">
              <a:lnSpc>
                <a:spcPct val="100000"/>
              </a:lnSpc>
              <a:spcBef>
                <a:spcPts val="1000"/>
              </a:spcBef>
              <a:spcAft>
                <a:spcPts val="0"/>
              </a:spcAft>
              <a:buClr>
                <a:schemeClr val="lt2"/>
              </a:buClr>
              <a:buSzPct val="100000"/>
              <a:buFont typeface="Calibri"/>
              <a:buAutoNum type="arabicPeriod"/>
            </a:pPr>
            <a:r>
              <a:rPr i="0" lang="cs-CZ" sz="3200">
                <a:solidFill>
                  <a:schemeClr val="lt2"/>
                </a:solidFill>
              </a:rPr>
              <a:t>Strukturace a pravidla.</a:t>
            </a:r>
            <a:endParaRPr/>
          </a:p>
        </p:txBody>
      </p:sp>
      <p:sp>
        <p:nvSpPr>
          <p:cNvPr id="168" name="Google Shape;168;p7"/>
          <p:cNvSpPr txBox="1"/>
          <p:nvPr/>
        </p:nvSpPr>
        <p:spPr>
          <a:xfrm>
            <a:off x="7791236" y="364473"/>
            <a:ext cx="3952126" cy="109728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Libre Franklin"/>
              <a:buNone/>
            </a:pPr>
            <a:r>
              <a:rPr lang="cs-CZ" sz="4400">
                <a:solidFill>
                  <a:schemeClr val="dk1"/>
                </a:solidFill>
                <a:latin typeface="Libre Franklin"/>
                <a:ea typeface="Libre Franklin"/>
                <a:cs typeface="Libre Franklin"/>
                <a:sym typeface="Libre Franklin"/>
              </a:rPr>
              <a:t>Výsledky</a:t>
            </a:r>
            <a:endParaRPr/>
          </a:p>
        </p:txBody>
      </p:sp>
      <p:sp>
        <p:nvSpPr>
          <p:cNvPr id="169" name="Google Shape;169;p7"/>
          <p:cNvSpPr txBox="1"/>
          <p:nvPr/>
        </p:nvSpPr>
        <p:spPr>
          <a:xfrm>
            <a:off x="537271" y="1479479"/>
            <a:ext cx="5534755" cy="5232628"/>
          </a:xfrm>
          <a:prstGeom prst="rect">
            <a:avLst/>
          </a:pr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rmAutofit fontScale="85000" lnSpcReduction="10000"/>
          </a:bodyPr>
          <a:lstStyle/>
          <a:p>
            <a:pPr indent="-228600" lvl="0" marL="228600" marR="0" rtl="0" algn="l">
              <a:lnSpc>
                <a:spcPct val="100000"/>
              </a:lnSpc>
              <a:spcBef>
                <a:spcPts val="0"/>
              </a:spcBef>
              <a:spcAft>
                <a:spcPts val="0"/>
              </a:spcAft>
              <a:buClr>
                <a:schemeClr val="dk1"/>
              </a:buClr>
              <a:buSzPct val="100000"/>
              <a:buFont typeface="Arial"/>
              <a:buChar char="•"/>
            </a:pPr>
            <a:r>
              <a:rPr i="0" lang="cs-CZ" sz="3200">
                <a:solidFill>
                  <a:schemeClr val="dk1"/>
                </a:solidFill>
                <a:latin typeface="Calibri"/>
                <a:ea typeface="Calibri"/>
                <a:cs typeface="Calibri"/>
                <a:sym typeface="Calibri"/>
              </a:rPr>
              <a:t>In the observed classes, </a:t>
            </a:r>
            <a:r>
              <a:rPr b="1" i="0" lang="cs-CZ" sz="3200">
                <a:solidFill>
                  <a:schemeClr val="dk1"/>
                </a:solidFill>
                <a:latin typeface="Calibri"/>
                <a:ea typeface="Calibri"/>
                <a:cs typeface="Calibri"/>
                <a:sym typeface="Calibri"/>
              </a:rPr>
              <a:t>7 principles - sets of characteristics related to a particular area of instructional leadership </a:t>
            </a:r>
            <a:r>
              <a:rPr i="0" lang="cs-CZ" sz="3200">
                <a:solidFill>
                  <a:schemeClr val="dk1"/>
                </a:solidFill>
                <a:latin typeface="Calibri"/>
                <a:ea typeface="Calibri"/>
                <a:cs typeface="Calibri"/>
                <a:sym typeface="Calibri"/>
              </a:rPr>
              <a:t>- were identified: </a:t>
            </a:r>
            <a:endParaRPr i="0" sz="3200">
              <a:solidFill>
                <a:schemeClr val="dk1"/>
              </a:solidFill>
              <a:latin typeface="Calibri"/>
              <a:ea typeface="Calibri"/>
              <a:cs typeface="Calibri"/>
              <a:sym typeface="Calibri"/>
            </a:endParaRPr>
          </a:p>
          <a:p>
            <a:pPr indent="-228600" lvl="0" marL="228600" marR="0" rtl="0" algn="l">
              <a:lnSpc>
                <a:spcPct val="100000"/>
              </a:lnSpc>
              <a:spcBef>
                <a:spcPts val="1000"/>
              </a:spcBef>
              <a:spcAft>
                <a:spcPts val="0"/>
              </a:spcAft>
              <a:buClr>
                <a:schemeClr val="dk1"/>
              </a:buClr>
              <a:buSzPct val="100000"/>
              <a:buFont typeface="Arial"/>
              <a:buChar char="•"/>
            </a:pPr>
            <a:r>
              <a:rPr i="0" lang="cs-CZ" sz="3200">
                <a:solidFill>
                  <a:schemeClr val="dk1"/>
                </a:solidFill>
                <a:latin typeface="Calibri"/>
                <a:ea typeface="Calibri"/>
                <a:cs typeface="Calibri"/>
                <a:sym typeface="Calibri"/>
              </a:rPr>
              <a:t>Caring for climate and relationships; </a:t>
            </a:r>
            <a:endParaRPr i="0" sz="3200">
              <a:solidFill>
                <a:schemeClr val="dk1"/>
              </a:solidFill>
              <a:latin typeface="Calibri"/>
              <a:ea typeface="Calibri"/>
              <a:cs typeface="Calibri"/>
              <a:sym typeface="Calibri"/>
            </a:endParaRPr>
          </a:p>
          <a:p>
            <a:pPr indent="-228600" lvl="0" marL="228600" marR="0" rtl="0" algn="l">
              <a:lnSpc>
                <a:spcPct val="100000"/>
              </a:lnSpc>
              <a:spcBef>
                <a:spcPts val="1000"/>
              </a:spcBef>
              <a:spcAft>
                <a:spcPts val="0"/>
              </a:spcAft>
              <a:buClr>
                <a:schemeClr val="dk1"/>
              </a:buClr>
              <a:buSzPct val="100000"/>
              <a:buFont typeface="Arial"/>
              <a:buChar char="•"/>
            </a:pPr>
            <a:r>
              <a:rPr i="0" lang="cs-CZ" sz="3200">
                <a:solidFill>
                  <a:schemeClr val="dk1"/>
                </a:solidFill>
                <a:latin typeface="Calibri"/>
                <a:ea typeface="Calibri"/>
                <a:cs typeface="Calibri"/>
                <a:sym typeface="Calibri"/>
              </a:rPr>
              <a:t>Social support for learning; </a:t>
            </a:r>
            <a:endParaRPr i="0" sz="3200">
              <a:solidFill>
                <a:schemeClr val="dk1"/>
              </a:solidFill>
              <a:latin typeface="Calibri"/>
              <a:ea typeface="Calibri"/>
              <a:cs typeface="Calibri"/>
              <a:sym typeface="Calibri"/>
            </a:endParaRPr>
          </a:p>
          <a:p>
            <a:pPr indent="-228600" lvl="0" marL="228600" marR="0" rtl="0" algn="l">
              <a:lnSpc>
                <a:spcPct val="100000"/>
              </a:lnSpc>
              <a:spcBef>
                <a:spcPts val="1000"/>
              </a:spcBef>
              <a:spcAft>
                <a:spcPts val="0"/>
              </a:spcAft>
              <a:buClr>
                <a:schemeClr val="dk1"/>
              </a:buClr>
              <a:buSzPct val="100000"/>
              <a:buFont typeface="Arial"/>
              <a:buChar char="•"/>
            </a:pPr>
            <a:r>
              <a:rPr i="0" lang="cs-CZ" sz="3200">
                <a:solidFill>
                  <a:schemeClr val="dk1"/>
                </a:solidFill>
                <a:latin typeface="Calibri"/>
                <a:ea typeface="Calibri"/>
                <a:cs typeface="Calibri"/>
                <a:sym typeface="Calibri"/>
              </a:rPr>
              <a:t>Cognitive support for learning;</a:t>
            </a:r>
            <a:endParaRPr i="0" sz="3200">
              <a:solidFill>
                <a:schemeClr val="dk1"/>
              </a:solidFill>
              <a:latin typeface="Calibri"/>
              <a:ea typeface="Calibri"/>
              <a:cs typeface="Calibri"/>
              <a:sym typeface="Calibri"/>
            </a:endParaRPr>
          </a:p>
          <a:p>
            <a:pPr indent="-228600" lvl="0" marL="228600" marR="0" rtl="0" algn="l">
              <a:lnSpc>
                <a:spcPct val="100000"/>
              </a:lnSpc>
              <a:spcBef>
                <a:spcPts val="1000"/>
              </a:spcBef>
              <a:spcAft>
                <a:spcPts val="0"/>
              </a:spcAft>
              <a:buClr>
                <a:schemeClr val="dk1"/>
              </a:buClr>
              <a:buSzPct val="100000"/>
              <a:buFont typeface="Arial"/>
              <a:buChar char="•"/>
            </a:pPr>
            <a:r>
              <a:rPr i="0" lang="cs-CZ" sz="3200">
                <a:solidFill>
                  <a:schemeClr val="dk1"/>
                </a:solidFill>
                <a:latin typeface="Calibri"/>
                <a:ea typeface="Calibri"/>
                <a:cs typeface="Calibri"/>
                <a:sym typeface="Calibri"/>
              </a:rPr>
              <a:t>non-hierarchization;</a:t>
            </a:r>
            <a:endParaRPr i="0" sz="3200">
              <a:solidFill>
                <a:schemeClr val="dk1"/>
              </a:solidFill>
              <a:latin typeface="Calibri"/>
              <a:ea typeface="Calibri"/>
              <a:cs typeface="Calibri"/>
              <a:sym typeface="Calibri"/>
            </a:endParaRPr>
          </a:p>
          <a:p>
            <a:pPr indent="-228600" lvl="0" marL="228600" marR="0" rtl="0" algn="l">
              <a:lnSpc>
                <a:spcPct val="100000"/>
              </a:lnSpc>
              <a:spcBef>
                <a:spcPts val="1000"/>
              </a:spcBef>
              <a:spcAft>
                <a:spcPts val="0"/>
              </a:spcAft>
              <a:buClr>
                <a:schemeClr val="dk1"/>
              </a:buClr>
              <a:buSzPct val="100000"/>
              <a:buFont typeface="Arial"/>
              <a:buChar char="•"/>
            </a:pPr>
            <a:r>
              <a:rPr i="0" lang="cs-CZ" sz="3200">
                <a:solidFill>
                  <a:schemeClr val="dk1"/>
                </a:solidFill>
                <a:latin typeface="Calibri"/>
                <a:ea typeface="Calibri"/>
                <a:cs typeface="Calibri"/>
                <a:sym typeface="Calibri"/>
              </a:rPr>
              <a:t>Individualization; </a:t>
            </a:r>
            <a:endParaRPr i="0" sz="3200">
              <a:solidFill>
                <a:schemeClr val="dk1"/>
              </a:solidFill>
              <a:latin typeface="Calibri"/>
              <a:ea typeface="Calibri"/>
              <a:cs typeface="Calibri"/>
              <a:sym typeface="Calibri"/>
            </a:endParaRPr>
          </a:p>
          <a:p>
            <a:pPr indent="-228600" lvl="0" marL="228600" marR="0" rtl="0" algn="l">
              <a:lnSpc>
                <a:spcPct val="100000"/>
              </a:lnSpc>
              <a:spcBef>
                <a:spcPts val="1000"/>
              </a:spcBef>
              <a:spcAft>
                <a:spcPts val="0"/>
              </a:spcAft>
              <a:buClr>
                <a:schemeClr val="dk1"/>
              </a:buClr>
              <a:buSzPct val="100000"/>
              <a:buFont typeface="Arial"/>
              <a:buChar char="•"/>
            </a:pPr>
            <a:r>
              <a:rPr i="0" lang="cs-CZ" sz="3200">
                <a:solidFill>
                  <a:schemeClr val="dk1"/>
                </a:solidFill>
                <a:latin typeface="Calibri"/>
                <a:ea typeface="Calibri"/>
                <a:cs typeface="Calibri"/>
                <a:sym typeface="Calibri"/>
              </a:rPr>
              <a:t>Formative assessment; </a:t>
            </a:r>
            <a:endParaRPr i="0" sz="3200">
              <a:solidFill>
                <a:schemeClr val="dk1"/>
              </a:solidFill>
              <a:latin typeface="Calibri"/>
              <a:ea typeface="Calibri"/>
              <a:cs typeface="Calibri"/>
              <a:sym typeface="Calibri"/>
            </a:endParaRPr>
          </a:p>
          <a:p>
            <a:pPr indent="-228600" lvl="0" marL="228600" marR="0" rtl="0" algn="l">
              <a:lnSpc>
                <a:spcPct val="100000"/>
              </a:lnSpc>
              <a:spcBef>
                <a:spcPts val="1000"/>
              </a:spcBef>
              <a:spcAft>
                <a:spcPts val="0"/>
              </a:spcAft>
              <a:buClr>
                <a:schemeClr val="dk1"/>
              </a:buClr>
              <a:buSzPct val="100000"/>
              <a:buFont typeface="Arial"/>
              <a:buChar char="•"/>
            </a:pPr>
            <a:r>
              <a:rPr i="0" lang="cs-CZ" sz="3200">
                <a:solidFill>
                  <a:schemeClr val="dk1"/>
                </a:solidFill>
                <a:latin typeface="Calibri"/>
                <a:ea typeface="Calibri"/>
                <a:cs typeface="Calibri"/>
                <a:sym typeface="Calibri"/>
              </a:rPr>
              <a:t>Structure and rules.</a:t>
            </a:r>
            <a:endParaRPr i="0" sz="32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8"/>
          <p:cNvSpPr txBox="1"/>
          <p:nvPr>
            <p:ph type="title"/>
          </p:nvPr>
        </p:nvSpPr>
        <p:spPr>
          <a:xfrm>
            <a:off x="6334664" y="408256"/>
            <a:ext cx="5019136"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Calibri"/>
              <a:buNone/>
            </a:pPr>
            <a:r>
              <a:rPr lang="cs-CZ" sz="3200"/>
              <a:t>Které principy pedagogické práce podporují školní úspěšnost? </a:t>
            </a:r>
            <a:endParaRPr/>
          </a:p>
        </p:txBody>
      </p:sp>
      <p:sp>
        <p:nvSpPr>
          <p:cNvPr id="175" name="Google Shape;175;p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90000"/>
              </a:lnSpc>
              <a:spcBef>
                <a:spcPts val="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cs-CZ" sz="3800"/>
              <a:t>Highest level of influence</a:t>
            </a:r>
            <a:r>
              <a:rPr lang="cs-CZ"/>
              <a:t>:</a:t>
            </a:r>
            <a:endParaRPr/>
          </a:p>
          <a:p>
            <a:pPr indent="-514350" lvl="0" marL="514350" rtl="0" algn="l">
              <a:lnSpc>
                <a:spcPct val="90000"/>
              </a:lnSpc>
              <a:spcBef>
                <a:spcPts val="1000"/>
              </a:spcBef>
              <a:spcAft>
                <a:spcPts val="0"/>
              </a:spcAft>
              <a:buClr>
                <a:schemeClr val="dk1"/>
              </a:buClr>
              <a:buSzPct val="100000"/>
              <a:buFont typeface="Calibri"/>
              <a:buAutoNum type="arabicPeriod"/>
            </a:pPr>
            <a:r>
              <a:rPr lang="cs-CZ" sz="3200"/>
              <a:t>Caring for the climate, manifested in the teacher's care for the relationship with students and their interactions with each other</a:t>
            </a:r>
            <a:endParaRPr sz="3200"/>
          </a:p>
          <a:p>
            <a:pPr indent="-514350" lvl="0" marL="514350" rtl="0" algn="l">
              <a:lnSpc>
                <a:spcPct val="90000"/>
              </a:lnSpc>
              <a:spcBef>
                <a:spcPts val="1000"/>
              </a:spcBef>
              <a:spcAft>
                <a:spcPts val="0"/>
              </a:spcAft>
              <a:buClr>
                <a:schemeClr val="dk1"/>
              </a:buClr>
              <a:buSzPct val="100000"/>
              <a:buFont typeface="Calibri"/>
              <a:buAutoNum type="arabicPeriod"/>
            </a:pPr>
            <a:r>
              <a:rPr lang="cs-CZ" sz="3200"/>
              <a:t>Social support for learning, formative assessment</a:t>
            </a:r>
            <a:endParaRPr sz="3200"/>
          </a:p>
          <a:p>
            <a:pPr indent="-514350" lvl="0" marL="514350" rtl="0" algn="l">
              <a:lnSpc>
                <a:spcPct val="90000"/>
              </a:lnSpc>
              <a:spcBef>
                <a:spcPts val="1000"/>
              </a:spcBef>
              <a:spcAft>
                <a:spcPts val="0"/>
              </a:spcAft>
              <a:buClr>
                <a:schemeClr val="dk1"/>
              </a:buClr>
              <a:buSzPct val="100000"/>
              <a:buFont typeface="Calibri"/>
              <a:buAutoNum type="arabicPeriod"/>
            </a:pPr>
            <a:r>
              <a:rPr lang="cs-CZ" sz="3200"/>
              <a:t>Cognitive support for learning, rules, </a:t>
            </a:r>
            <a:endParaRPr sz="3200"/>
          </a:p>
          <a:p>
            <a:pPr indent="-130810" lvl="0" marL="228600" rtl="0" algn="l">
              <a:lnSpc>
                <a:spcPct val="90000"/>
              </a:lnSpc>
              <a:spcBef>
                <a:spcPts val="100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cs-CZ" sz="3800"/>
              <a:t>Paradoxical findings:</a:t>
            </a:r>
            <a:endParaRPr sz="3800"/>
          </a:p>
          <a:p>
            <a:pPr indent="-228600" lvl="1" marL="685800" rtl="0" algn="l">
              <a:lnSpc>
                <a:spcPct val="90000"/>
              </a:lnSpc>
              <a:spcBef>
                <a:spcPts val="500"/>
              </a:spcBef>
              <a:spcAft>
                <a:spcPts val="0"/>
              </a:spcAft>
              <a:buClr>
                <a:schemeClr val="dk1"/>
              </a:buClr>
              <a:buSzPct val="100000"/>
              <a:buChar char="•"/>
            </a:pPr>
            <a:r>
              <a:rPr lang="cs-CZ" sz="3300"/>
              <a:t>Higher levels of climate care mean that conflicts </a:t>
            </a:r>
            <a:r>
              <a:rPr lang="cs-CZ" sz="3200"/>
              <a:t>between children are visible in the classroom, which are not present in less caring teachers because they stop them. The climate caring teacher notices them but does not stop them, she just helps the children to find a solution.</a:t>
            </a:r>
            <a:endParaRPr sz="3200"/>
          </a:p>
        </p:txBody>
      </p:sp>
      <p:sp>
        <p:nvSpPr>
          <p:cNvPr id="176" name="Google Shape;176;p8"/>
          <p:cNvSpPr txBox="1"/>
          <p:nvPr>
            <p:ph idx="2" type="body"/>
          </p:nvPr>
        </p:nvSpPr>
        <p:spPr>
          <a:xfrm>
            <a:off x="6577642" y="1966823"/>
            <a:ext cx="5181600" cy="4710472"/>
          </a:xfrm>
          <a:prstGeom prst="rect">
            <a:avLst/>
          </a:prstGeom>
          <a:solidFill>
            <a:srgbClr val="7F7F7F"/>
          </a:solidFill>
          <a:ln>
            <a:noFill/>
          </a:ln>
        </p:spPr>
        <p:txBody>
          <a:bodyPr anchorCtr="0" anchor="t" bIns="45700" lIns="91425" spcFirstLastPara="1" rIns="91425" wrap="square" tIns="45700">
            <a:normAutofit fontScale="55000" lnSpcReduction="20000"/>
          </a:bodyPr>
          <a:lstStyle/>
          <a:p>
            <a:pPr indent="-228600" lvl="0" marL="228600" rtl="0" algn="l">
              <a:lnSpc>
                <a:spcPct val="90000"/>
              </a:lnSpc>
              <a:spcBef>
                <a:spcPts val="0"/>
              </a:spcBef>
              <a:spcAft>
                <a:spcPts val="0"/>
              </a:spcAft>
              <a:buClr>
                <a:schemeClr val="lt1"/>
              </a:buClr>
              <a:buSzPct val="100000"/>
              <a:buChar char="•"/>
            </a:pPr>
            <a:r>
              <a:rPr lang="cs-CZ" sz="3800">
                <a:solidFill>
                  <a:schemeClr val="lt1"/>
                </a:solidFill>
              </a:rPr>
              <a:t>Nejvyšší míra ovlivnění:</a:t>
            </a:r>
            <a:endParaRPr/>
          </a:p>
          <a:p>
            <a:pPr indent="-457200" lvl="1" marL="914400" rtl="0" algn="l">
              <a:lnSpc>
                <a:spcPct val="90000"/>
              </a:lnSpc>
              <a:spcBef>
                <a:spcPts val="500"/>
              </a:spcBef>
              <a:spcAft>
                <a:spcPts val="0"/>
              </a:spcAft>
              <a:buClr>
                <a:schemeClr val="lt1"/>
              </a:buClr>
              <a:buSzPct val="100000"/>
              <a:buFont typeface="Calibri"/>
              <a:buAutoNum type="arabicPeriod"/>
            </a:pPr>
            <a:r>
              <a:rPr lang="cs-CZ" sz="3200">
                <a:solidFill>
                  <a:schemeClr val="lt1"/>
                </a:solidFill>
              </a:rPr>
              <a:t>Péče o klima, projevuje se v péči učitele o vztah se žáky a jejich vzájemné vztahy</a:t>
            </a:r>
            <a:endParaRPr/>
          </a:p>
          <a:p>
            <a:pPr indent="-457200" lvl="1" marL="914400" rtl="0" algn="l">
              <a:lnSpc>
                <a:spcPct val="90000"/>
              </a:lnSpc>
              <a:spcBef>
                <a:spcPts val="500"/>
              </a:spcBef>
              <a:spcAft>
                <a:spcPts val="0"/>
              </a:spcAft>
              <a:buClr>
                <a:schemeClr val="lt1"/>
              </a:buClr>
              <a:buSzPct val="100000"/>
              <a:buFont typeface="Calibri"/>
              <a:buAutoNum type="arabicPeriod"/>
            </a:pPr>
            <a:r>
              <a:rPr lang="cs-CZ" sz="3200">
                <a:solidFill>
                  <a:schemeClr val="lt1"/>
                </a:solidFill>
              </a:rPr>
              <a:t>Sociální podpora učení, formativní hodnocení</a:t>
            </a:r>
            <a:endParaRPr/>
          </a:p>
          <a:p>
            <a:pPr indent="-457200" lvl="1" marL="914400" rtl="0" algn="l">
              <a:lnSpc>
                <a:spcPct val="90000"/>
              </a:lnSpc>
              <a:spcBef>
                <a:spcPts val="500"/>
              </a:spcBef>
              <a:spcAft>
                <a:spcPts val="0"/>
              </a:spcAft>
              <a:buClr>
                <a:schemeClr val="lt1"/>
              </a:buClr>
              <a:buSzPct val="100000"/>
              <a:buFont typeface="Calibri"/>
              <a:buAutoNum type="arabicPeriod"/>
            </a:pPr>
            <a:r>
              <a:rPr lang="cs-CZ" sz="3200">
                <a:solidFill>
                  <a:schemeClr val="lt1"/>
                </a:solidFill>
              </a:rPr>
              <a:t>Kognitivní podpora učení, pravidla, </a:t>
            </a:r>
            <a:endParaRPr/>
          </a:p>
          <a:p>
            <a:pPr indent="-130810" lvl="0" marL="228600" rtl="0" algn="l">
              <a:lnSpc>
                <a:spcPct val="90000"/>
              </a:lnSpc>
              <a:spcBef>
                <a:spcPts val="1000"/>
              </a:spcBef>
              <a:spcAft>
                <a:spcPts val="0"/>
              </a:spcAft>
              <a:buClr>
                <a:schemeClr val="dk1"/>
              </a:buClr>
              <a:buSzPct val="100000"/>
              <a:buNone/>
            </a:pPr>
            <a:r>
              <a:t/>
            </a:r>
            <a:endParaRPr>
              <a:solidFill>
                <a:schemeClr val="lt1"/>
              </a:solidFill>
            </a:endParaRPr>
          </a:p>
          <a:p>
            <a:pPr indent="-130810" lvl="0" marL="228600" rtl="0" algn="l">
              <a:lnSpc>
                <a:spcPct val="90000"/>
              </a:lnSpc>
              <a:spcBef>
                <a:spcPts val="1000"/>
              </a:spcBef>
              <a:spcAft>
                <a:spcPts val="0"/>
              </a:spcAft>
              <a:buClr>
                <a:schemeClr val="dk1"/>
              </a:buClr>
              <a:buSzPct val="100000"/>
              <a:buNone/>
            </a:pPr>
            <a:r>
              <a:t/>
            </a:r>
            <a:endParaRPr>
              <a:solidFill>
                <a:schemeClr val="lt1"/>
              </a:solidFill>
            </a:endParaRPr>
          </a:p>
          <a:p>
            <a:pPr indent="-228600" lvl="0" marL="228600" rtl="0" algn="l">
              <a:lnSpc>
                <a:spcPct val="90000"/>
              </a:lnSpc>
              <a:spcBef>
                <a:spcPts val="1000"/>
              </a:spcBef>
              <a:spcAft>
                <a:spcPts val="0"/>
              </a:spcAft>
              <a:buClr>
                <a:schemeClr val="lt1"/>
              </a:buClr>
              <a:buSzPct val="100000"/>
              <a:buChar char="•"/>
            </a:pPr>
            <a:r>
              <a:rPr lang="cs-CZ" sz="3800">
                <a:solidFill>
                  <a:schemeClr val="lt1"/>
                </a:solidFill>
              </a:rPr>
              <a:t>Paradoxní</a:t>
            </a:r>
            <a:r>
              <a:rPr lang="cs-CZ">
                <a:solidFill>
                  <a:schemeClr val="lt1"/>
                </a:solidFill>
              </a:rPr>
              <a:t> </a:t>
            </a:r>
            <a:r>
              <a:rPr lang="cs-CZ" sz="3800">
                <a:solidFill>
                  <a:schemeClr val="lt1"/>
                </a:solidFill>
              </a:rPr>
              <a:t>zjištění</a:t>
            </a:r>
            <a:r>
              <a:rPr lang="cs-CZ">
                <a:solidFill>
                  <a:schemeClr val="lt1"/>
                </a:solidFill>
              </a:rPr>
              <a:t>:</a:t>
            </a:r>
            <a:endParaRPr/>
          </a:p>
          <a:p>
            <a:pPr indent="-228600" lvl="1" marL="685800" rtl="0" algn="l">
              <a:lnSpc>
                <a:spcPct val="90000"/>
              </a:lnSpc>
              <a:spcBef>
                <a:spcPts val="500"/>
              </a:spcBef>
              <a:spcAft>
                <a:spcPts val="0"/>
              </a:spcAft>
              <a:buClr>
                <a:schemeClr val="lt1"/>
              </a:buClr>
              <a:buSzPct val="100000"/>
              <a:buChar char="•"/>
            </a:pPr>
            <a:r>
              <a:rPr lang="cs-CZ" sz="3200">
                <a:solidFill>
                  <a:schemeClr val="lt1"/>
                </a:solidFill>
              </a:rPr>
              <a:t>Vyšší míra péče o klima znamená, že ve třídě jsou viditelné i konflikty mezi dětmi, které u učitelek méně pečujících nejsou, protože ony je zastaví. Učitelka pečující o klima si jich všimne, ale nezastaví, pouze pomůže dětem najít řešení.</a:t>
            </a:r>
            <a:endParaRPr/>
          </a:p>
          <a:p>
            <a:pPr indent="-116840" lvl="1" marL="685800" rtl="0" algn="l">
              <a:lnSpc>
                <a:spcPct val="90000"/>
              </a:lnSpc>
              <a:spcBef>
                <a:spcPts val="500"/>
              </a:spcBef>
              <a:spcAft>
                <a:spcPts val="0"/>
              </a:spcAft>
              <a:buClr>
                <a:schemeClr val="dk1"/>
              </a:buClr>
              <a:buSzPct val="100000"/>
              <a:buNone/>
            </a:pPr>
            <a:r>
              <a:t/>
            </a:r>
            <a:endParaRPr sz="3200">
              <a:solidFill>
                <a:schemeClr val="lt1"/>
              </a:solidFill>
            </a:endParaRPr>
          </a:p>
          <a:p>
            <a:pPr indent="-228600" lvl="1" marL="685800" rtl="0" algn="l">
              <a:lnSpc>
                <a:spcPct val="90000"/>
              </a:lnSpc>
              <a:spcBef>
                <a:spcPts val="500"/>
              </a:spcBef>
              <a:spcAft>
                <a:spcPts val="0"/>
              </a:spcAft>
              <a:buClr>
                <a:schemeClr val="lt1"/>
              </a:buClr>
              <a:buSzPct val="100000"/>
              <a:buChar char="•"/>
            </a:pPr>
            <a:r>
              <a:rPr lang="cs-CZ" sz="3200">
                <a:solidFill>
                  <a:schemeClr val="lt1"/>
                </a:solidFill>
              </a:rPr>
              <a:t>Zjištění na základě regresní analýzy</a:t>
            </a:r>
            <a:r>
              <a:rPr lang="cs-CZ" sz="3300">
                <a:solidFill>
                  <a:schemeClr val="lt1"/>
                </a:solidFill>
              </a:rPr>
              <a:t>, </a:t>
            </a:r>
            <a:r>
              <a:rPr i="1" lang="cs-CZ" sz="3300">
                <a:solidFill>
                  <a:schemeClr val="lt1"/>
                </a:solidFill>
              </a:rPr>
              <a:t>p</a:t>
            </a:r>
            <a:r>
              <a:rPr lang="cs-CZ" sz="3300">
                <a:solidFill>
                  <a:schemeClr val="lt1"/>
                </a:solidFill>
              </a:rPr>
              <a:t> = 0,002; Standardizované koeficienty Beta = 0,198, t = 3,116</a:t>
            </a:r>
            <a:endParaRPr/>
          </a:p>
          <a:p>
            <a:pPr indent="-116840" lvl="1" marL="685800" rtl="0" algn="l">
              <a:lnSpc>
                <a:spcPct val="90000"/>
              </a:lnSpc>
              <a:spcBef>
                <a:spcPts val="500"/>
              </a:spcBef>
              <a:spcAft>
                <a:spcPts val="0"/>
              </a:spcAft>
              <a:buClr>
                <a:schemeClr val="dk1"/>
              </a:buClr>
              <a:buSzPct val="100000"/>
              <a:buNone/>
            </a:pPr>
            <a:r>
              <a:t/>
            </a:r>
            <a:endParaRPr sz="3200">
              <a:solidFill>
                <a:schemeClr val="lt1"/>
              </a:solidFill>
            </a:endParaRPr>
          </a:p>
        </p:txBody>
      </p:sp>
      <p:sp>
        <p:nvSpPr>
          <p:cNvPr id="177" name="Google Shape;177;p8"/>
          <p:cNvSpPr txBox="1"/>
          <p:nvPr/>
        </p:nvSpPr>
        <p:spPr>
          <a:xfrm>
            <a:off x="838200" y="408256"/>
            <a:ext cx="5019136" cy="1325563"/>
          </a:xfrm>
          <a:prstGeom prst="rect">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rmAutofit fontScale="85000" lnSpcReduction="20000"/>
          </a:bodyPr>
          <a:lstStyle/>
          <a:p>
            <a:pPr indent="0" lvl="0" marL="0" marR="0" rtl="0" algn="l">
              <a:lnSpc>
                <a:spcPct val="90000"/>
              </a:lnSpc>
              <a:spcBef>
                <a:spcPts val="0"/>
              </a:spcBef>
              <a:spcAft>
                <a:spcPts val="0"/>
              </a:spcAft>
              <a:buClr>
                <a:schemeClr val="dk1"/>
              </a:buClr>
              <a:buSzPct val="100000"/>
              <a:buFont typeface="Calibri"/>
              <a:buNone/>
            </a:pPr>
            <a:r>
              <a:rPr lang="cs-CZ" sz="4400">
                <a:solidFill>
                  <a:schemeClr val="dk1"/>
                </a:solidFill>
                <a:latin typeface="Calibri"/>
                <a:ea typeface="Calibri"/>
                <a:cs typeface="Calibri"/>
                <a:sym typeface="Calibri"/>
              </a:rPr>
              <a:t>Which principles of pedagogical work support school success? </a:t>
            </a:r>
            <a:endParaRPr sz="44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9"/>
          <p:cNvSpPr txBox="1"/>
          <p:nvPr>
            <p:ph type="title"/>
          </p:nvPr>
        </p:nvSpPr>
        <p:spPr>
          <a:xfrm>
            <a:off x="1198181" y="560881"/>
            <a:ext cx="4062188" cy="1556126"/>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2800"/>
              <a:buFont typeface="Calibri"/>
              <a:buNone/>
            </a:pPr>
            <a:r>
              <a:rPr lang="cs-CZ" sz="2800"/>
              <a:t>Které pedagogické principy pozitivně ovlivňují vývoj v testech ČJ a M? </a:t>
            </a:r>
            <a:endParaRPr sz="2800"/>
          </a:p>
        </p:txBody>
      </p:sp>
      <p:pic>
        <p:nvPicPr>
          <p:cNvPr id="183" name="Google Shape;183;p9"/>
          <p:cNvPicPr preferRelativeResize="0"/>
          <p:nvPr/>
        </p:nvPicPr>
        <p:blipFill rotWithShape="1">
          <a:blip r:embed="rId3">
            <a:alphaModFix/>
          </a:blip>
          <a:srcRect b="0" l="0" r="0" t="0"/>
          <a:stretch/>
        </p:blipFill>
        <p:spPr>
          <a:xfrm>
            <a:off x="125999" y="3283845"/>
            <a:ext cx="5828261" cy="2694016"/>
          </a:xfrm>
          <a:prstGeom prst="rect">
            <a:avLst/>
          </a:prstGeom>
          <a:noFill/>
          <a:ln>
            <a:noFill/>
          </a:ln>
        </p:spPr>
      </p:pic>
      <p:pic>
        <p:nvPicPr>
          <p:cNvPr id="184" name="Google Shape;184;p9"/>
          <p:cNvPicPr preferRelativeResize="0"/>
          <p:nvPr/>
        </p:nvPicPr>
        <p:blipFill rotWithShape="1">
          <a:blip r:embed="rId4">
            <a:alphaModFix/>
          </a:blip>
          <a:srcRect b="0" l="0" r="0" t="0"/>
          <a:stretch/>
        </p:blipFill>
        <p:spPr>
          <a:xfrm>
            <a:off x="6190730" y="3527886"/>
            <a:ext cx="5828261" cy="2449975"/>
          </a:xfrm>
          <a:prstGeom prst="rect">
            <a:avLst/>
          </a:prstGeom>
          <a:noFill/>
          <a:ln>
            <a:noFill/>
          </a:ln>
        </p:spPr>
      </p:pic>
      <p:sp>
        <p:nvSpPr>
          <p:cNvPr id="185" name="Google Shape;185;p9"/>
          <p:cNvSpPr txBox="1"/>
          <p:nvPr/>
        </p:nvSpPr>
        <p:spPr>
          <a:xfrm>
            <a:off x="840134" y="2515760"/>
            <a:ext cx="1085211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1800">
                <a:solidFill>
                  <a:schemeClr val="dk1"/>
                </a:solidFill>
                <a:latin typeface="Calibri"/>
                <a:ea typeface="Calibri"/>
                <a:cs typeface="Calibri"/>
                <a:sym typeface="Calibri"/>
              </a:rPr>
              <a:t>Rozdíl v testu ČJ (z-skor)	(Czech)				Rozdíl v testu M (z-skor) (Maths)</a:t>
            </a:r>
            <a:endParaRPr/>
          </a:p>
        </p:txBody>
      </p:sp>
      <p:sp>
        <p:nvSpPr>
          <p:cNvPr id="186" name="Google Shape;186;p9"/>
          <p:cNvSpPr/>
          <p:nvPr/>
        </p:nvSpPr>
        <p:spPr>
          <a:xfrm>
            <a:off x="728734" y="5713840"/>
            <a:ext cx="1095635" cy="264021"/>
          </a:xfrm>
          <a:prstGeom prst="ellipse">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87" name="Google Shape;187;p9"/>
          <p:cNvSpPr/>
          <p:nvPr/>
        </p:nvSpPr>
        <p:spPr>
          <a:xfrm>
            <a:off x="804934" y="4701690"/>
            <a:ext cx="1095635" cy="264021"/>
          </a:xfrm>
          <a:prstGeom prst="ellipse">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88" name="Google Shape;188;p9"/>
          <p:cNvSpPr/>
          <p:nvPr/>
        </p:nvSpPr>
        <p:spPr>
          <a:xfrm>
            <a:off x="732769" y="4234821"/>
            <a:ext cx="1095635" cy="264021"/>
          </a:xfrm>
          <a:prstGeom prst="ellipse">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89" name="Google Shape;189;p9"/>
          <p:cNvSpPr/>
          <p:nvPr/>
        </p:nvSpPr>
        <p:spPr>
          <a:xfrm>
            <a:off x="6663669" y="5678388"/>
            <a:ext cx="1095635" cy="264021"/>
          </a:xfrm>
          <a:prstGeom prst="ellipse">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90" name="Google Shape;190;p9"/>
          <p:cNvSpPr/>
          <p:nvPr/>
        </p:nvSpPr>
        <p:spPr>
          <a:xfrm>
            <a:off x="6663669" y="5170388"/>
            <a:ext cx="1095635" cy="264021"/>
          </a:xfrm>
          <a:prstGeom prst="ellipse">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91" name="Google Shape;191;p9"/>
          <p:cNvSpPr txBox="1"/>
          <p:nvPr/>
        </p:nvSpPr>
        <p:spPr>
          <a:xfrm>
            <a:off x="6266192" y="606342"/>
            <a:ext cx="5426059" cy="1556126"/>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2800"/>
              <a:buFont typeface="Calibri"/>
              <a:buNone/>
            </a:pPr>
            <a:r>
              <a:rPr lang="cs-CZ" sz="2800">
                <a:solidFill>
                  <a:schemeClr val="dk1"/>
                </a:solidFill>
                <a:latin typeface="Calibri"/>
                <a:ea typeface="Calibri"/>
                <a:cs typeface="Calibri"/>
                <a:sym typeface="Calibri"/>
              </a:rPr>
              <a:t>Which pedagogical principles positively influence the development of knowledge in Czech and Math?</a:t>
            </a:r>
            <a:endParaRPr sz="2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Motiv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tiv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otiv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2025-04-21T22:16:21Z</dcterms:created>
  <dc:creator>Bílková Zuzana Mgr. Ph.D.</dc:creator>
</cp:coreProperties>
</file>