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4" r:id="rId1"/>
  </p:sldMasterIdLst>
  <p:notesMasterIdLst>
    <p:notesMasterId r:id="rId19"/>
  </p:notesMasterIdLst>
  <p:sldIdLst>
    <p:sldId id="300" r:id="rId2"/>
    <p:sldId id="301" r:id="rId3"/>
    <p:sldId id="302" r:id="rId4"/>
    <p:sldId id="303" r:id="rId5"/>
    <p:sldId id="304" r:id="rId6"/>
    <p:sldId id="305" r:id="rId7"/>
    <p:sldId id="306" r:id="rId8"/>
    <p:sldId id="258" r:id="rId9"/>
    <p:sldId id="307" r:id="rId10"/>
    <p:sldId id="293" r:id="rId11"/>
    <p:sldId id="299" r:id="rId12"/>
    <p:sldId id="294" r:id="rId13"/>
    <p:sldId id="295" r:id="rId14"/>
    <p:sldId id="296" r:id="rId15"/>
    <p:sldId id="308" r:id="rId16"/>
    <p:sldId id="310" r:id="rId17"/>
    <p:sldId id="291" r:id="rId18"/>
  </p:sldIdLst>
  <p:sldSz cx="9144000" cy="5143500" type="screen16x9"/>
  <p:notesSz cx="6858000" cy="9144000"/>
  <p:embeddedFontLst>
    <p:embeddedFont>
      <p:font typeface="Julius Sans One" panose="020B0604020202020204" charset="0"/>
      <p:regular r:id="rId20"/>
    </p:embeddedFont>
    <p:embeddedFont>
      <p:font typeface="Roboto Black" panose="020B0604020202020204" charset="0"/>
      <p:bold r:id="rId21"/>
      <p:boldItalic r:id="rId22"/>
    </p:embeddedFont>
    <p:embeddedFont>
      <p:font typeface="Roboto Light" panose="020B060402020202020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Roboto Medium" panose="020B0604020202020204" charset="0"/>
      <p:regular r:id="rId31"/>
      <p:bold r:id="rId32"/>
      <p:italic r:id="rId33"/>
      <p:boldItalic r:id="rId34"/>
    </p:embeddedFont>
    <p:embeddedFont>
      <p:font typeface="Roboto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A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94" autoAdjust="0"/>
  </p:normalViewPr>
  <p:slideViewPr>
    <p:cSldViewPr snapToGrid="0">
      <p:cViewPr varScale="1">
        <p:scale>
          <a:sx n="156" d="100"/>
          <a:sy n="156" d="100"/>
        </p:scale>
        <p:origin x="320" y="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presProps" Target="pres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0" Type="http://schemas.openxmlformats.org/officeDocument/2006/relationships/font" Target="fonts/font1.fntdata"/><Relationship Id="rId4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d4b68412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4d4b68412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2490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4f0454adad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4f0454adad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3825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4f0454adad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4f0454adad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5940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4f0454adad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4f0454adad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26079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4f0454adad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4f0454adad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230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4f0454adad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4f0454adad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2659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7807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5707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4f0454adad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4f0454adad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https://time.com/6187656/school-safety-mass-shootings/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542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7530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6633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1551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4464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3864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8697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4f0454adad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4f0454adad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Utilize structured tools and procedures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b="1" dirty="0" smtClean="0">
              <a:solidFill>
                <a:schemeClr val="tx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Address mental health needs immediately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b="1" dirty="0" smtClean="0">
              <a:solidFill>
                <a:schemeClr val="tx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Match interventions to developmental needs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b="1" dirty="0" smtClean="0">
              <a:solidFill>
                <a:schemeClr val="tx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 smtClean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Partner closely with families &amp; community</a:t>
            </a:r>
            <a:endParaRPr lang="en-US" dirty="0" smtClean="0">
              <a:solidFill>
                <a:schemeClr val="tx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d4b68412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d4b68412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1295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7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47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47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7"/>
          <p:cNvSpPr txBox="1">
            <a:spLocks noGrp="1"/>
          </p:cNvSpPr>
          <p:nvPr>
            <p:ph type="title"/>
          </p:nvPr>
        </p:nvSpPr>
        <p:spPr>
          <a:xfrm rot="5400000">
            <a:off x="3618255" y="1788279"/>
            <a:ext cx="4548000" cy="15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57"/>
          <p:cNvSpPr txBox="1">
            <a:spLocks noGrp="1"/>
          </p:cNvSpPr>
          <p:nvPr>
            <p:ph type="body" idx="1"/>
          </p:nvPr>
        </p:nvSpPr>
        <p:spPr>
          <a:xfrm rot="5400000">
            <a:off x="487672" y="290079"/>
            <a:ext cx="4548000" cy="4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1pPr>
            <a:lvl2pPr marL="91440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3pPr>
            <a:lvl4pPr marL="1828800" lvl="3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4pPr>
            <a:lvl5pPr marL="2286000" lvl="4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441" name="Google Shape;441;p57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57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57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9"/>
          <p:cNvSpPr txBox="1">
            <a:spLocks noGrp="1"/>
          </p:cNvSpPr>
          <p:nvPr>
            <p:ph type="title"/>
          </p:nvPr>
        </p:nvSpPr>
        <p:spPr>
          <a:xfrm>
            <a:off x="491951" y="285730"/>
            <a:ext cx="61719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49"/>
          <p:cNvSpPr txBox="1">
            <a:spLocks noGrp="1"/>
          </p:cNvSpPr>
          <p:nvPr>
            <p:ph type="body" idx="1"/>
          </p:nvPr>
        </p:nvSpPr>
        <p:spPr>
          <a:xfrm>
            <a:off x="491951" y="1428647"/>
            <a:ext cx="6171900" cy="3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1pPr>
            <a:lvl2pPr marL="91440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3pPr>
            <a:lvl4pPr marL="1828800" lvl="3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4pPr>
            <a:lvl5pPr marL="2286000" lvl="4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p49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49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49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0"/>
          <p:cNvSpPr txBox="1">
            <a:spLocks noGrp="1"/>
          </p:cNvSpPr>
          <p:nvPr>
            <p:ph type="title"/>
          </p:nvPr>
        </p:nvSpPr>
        <p:spPr>
          <a:xfrm>
            <a:off x="488225" y="1337961"/>
            <a:ext cx="6171900" cy="22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/>
              <a:buNone/>
              <a:defRPr sz="4700"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50"/>
          <p:cNvSpPr txBox="1">
            <a:spLocks noGrp="1"/>
          </p:cNvSpPr>
          <p:nvPr>
            <p:ph type="body" idx="1"/>
          </p:nvPr>
        </p:nvSpPr>
        <p:spPr>
          <a:xfrm>
            <a:off x="488225" y="3591495"/>
            <a:ext cx="6171900" cy="11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50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50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50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1"/>
          <p:cNvSpPr txBox="1">
            <a:spLocks noGrp="1"/>
          </p:cNvSpPr>
          <p:nvPr>
            <p:ph type="title"/>
          </p:nvPr>
        </p:nvSpPr>
        <p:spPr>
          <a:xfrm>
            <a:off x="491951" y="285730"/>
            <a:ext cx="61719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51"/>
          <p:cNvSpPr txBox="1">
            <a:spLocks noGrp="1"/>
          </p:cNvSpPr>
          <p:nvPr>
            <p:ph type="body" idx="1"/>
          </p:nvPr>
        </p:nvSpPr>
        <p:spPr>
          <a:xfrm>
            <a:off x="491951" y="1428647"/>
            <a:ext cx="3041100" cy="3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1pPr>
            <a:lvl2pPr marL="91440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3pPr>
            <a:lvl4pPr marL="1828800" lvl="3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4pPr>
            <a:lvl5pPr marL="2286000" lvl="4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400" name="Google Shape;400;p51"/>
          <p:cNvSpPr txBox="1">
            <a:spLocks noGrp="1"/>
          </p:cNvSpPr>
          <p:nvPr>
            <p:ph type="body" idx="2"/>
          </p:nvPr>
        </p:nvSpPr>
        <p:spPr>
          <a:xfrm>
            <a:off x="3622551" y="1428647"/>
            <a:ext cx="3041100" cy="3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1pPr>
            <a:lvl2pPr marL="91440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3pPr>
            <a:lvl4pPr marL="1828800" lvl="3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4pPr>
            <a:lvl5pPr marL="2286000" lvl="4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51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51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51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2"/>
          <p:cNvSpPr txBox="1">
            <a:spLocks noGrp="1"/>
          </p:cNvSpPr>
          <p:nvPr>
            <p:ph type="title"/>
          </p:nvPr>
        </p:nvSpPr>
        <p:spPr>
          <a:xfrm>
            <a:off x="492883" y="285730"/>
            <a:ext cx="61719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52"/>
          <p:cNvSpPr txBox="1">
            <a:spLocks noGrp="1"/>
          </p:cNvSpPr>
          <p:nvPr>
            <p:ph type="body" idx="1"/>
          </p:nvPr>
        </p:nvSpPr>
        <p:spPr>
          <a:xfrm>
            <a:off x="492884" y="1315598"/>
            <a:ext cx="30273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407" name="Google Shape;407;p52"/>
          <p:cNvSpPr txBox="1">
            <a:spLocks noGrp="1"/>
          </p:cNvSpPr>
          <p:nvPr>
            <p:ph type="body" idx="2"/>
          </p:nvPr>
        </p:nvSpPr>
        <p:spPr>
          <a:xfrm>
            <a:off x="492884" y="1960352"/>
            <a:ext cx="3027300" cy="28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1pPr>
            <a:lvl2pPr marL="91440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3pPr>
            <a:lvl4pPr marL="1828800" lvl="3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4pPr>
            <a:lvl5pPr marL="2286000" lvl="4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408" name="Google Shape;408;p52"/>
          <p:cNvSpPr txBox="1">
            <a:spLocks noGrp="1"/>
          </p:cNvSpPr>
          <p:nvPr>
            <p:ph type="body" idx="3"/>
          </p:nvPr>
        </p:nvSpPr>
        <p:spPr>
          <a:xfrm>
            <a:off x="3622552" y="1315598"/>
            <a:ext cx="30420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409" name="Google Shape;409;p52"/>
          <p:cNvSpPr txBox="1">
            <a:spLocks noGrp="1"/>
          </p:cNvSpPr>
          <p:nvPr>
            <p:ph type="body" idx="4"/>
          </p:nvPr>
        </p:nvSpPr>
        <p:spPr>
          <a:xfrm>
            <a:off x="3622552" y="1960352"/>
            <a:ext cx="3042000" cy="28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1pPr>
            <a:lvl2pPr marL="91440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3pPr>
            <a:lvl4pPr marL="1828800" lvl="3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4pPr>
            <a:lvl5pPr marL="2286000" lvl="4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52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52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52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3"/>
          <p:cNvSpPr txBox="1">
            <a:spLocks noGrp="1"/>
          </p:cNvSpPr>
          <p:nvPr>
            <p:ph type="title"/>
          </p:nvPr>
        </p:nvSpPr>
        <p:spPr>
          <a:xfrm>
            <a:off x="491951" y="285730"/>
            <a:ext cx="61719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53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53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53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4"/>
          <p:cNvSpPr txBox="1">
            <a:spLocks noGrp="1"/>
          </p:cNvSpPr>
          <p:nvPr>
            <p:ph type="title"/>
          </p:nvPr>
        </p:nvSpPr>
        <p:spPr>
          <a:xfrm>
            <a:off x="492883" y="357783"/>
            <a:ext cx="2307900" cy="12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54"/>
          <p:cNvSpPr txBox="1">
            <a:spLocks noGrp="1"/>
          </p:cNvSpPr>
          <p:nvPr>
            <p:ph type="body" idx="1"/>
          </p:nvPr>
        </p:nvSpPr>
        <p:spPr>
          <a:xfrm>
            <a:off x="3042086" y="772713"/>
            <a:ext cx="3622500" cy="3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873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1pPr>
            <a:lvl2pPr marL="914400" lvl="1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marL="1371600" lvl="2" indent="-3492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1" name="Google Shape;421;p54"/>
          <p:cNvSpPr txBox="1">
            <a:spLocks noGrp="1"/>
          </p:cNvSpPr>
          <p:nvPr>
            <p:ph type="body" idx="2"/>
          </p:nvPr>
        </p:nvSpPr>
        <p:spPr>
          <a:xfrm>
            <a:off x="492883" y="1610023"/>
            <a:ext cx="23079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22" name="Google Shape;422;p54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54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54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5"/>
          <p:cNvSpPr txBox="1">
            <a:spLocks noGrp="1"/>
          </p:cNvSpPr>
          <p:nvPr>
            <p:ph type="title"/>
          </p:nvPr>
        </p:nvSpPr>
        <p:spPr>
          <a:xfrm>
            <a:off x="492883" y="357783"/>
            <a:ext cx="2307900" cy="12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55"/>
          <p:cNvSpPr>
            <a:spLocks noGrp="1"/>
          </p:cNvSpPr>
          <p:nvPr>
            <p:ph type="pic" idx="2"/>
          </p:nvPr>
        </p:nvSpPr>
        <p:spPr>
          <a:xfrm>
            <a:off x="3042086" y="772713"/>
            <a:ext cx="3622500" cy="3813900"/>
          </a:xfrm>
          <a:prstGeom prst="rect">
            <a:avLst/>
          </a:prstGeom>
          <a:noFill/>
          <a:ln>
            <a:noFill/>
          </a:ln>
        </p:spPr>
      </p:sp>
      <p:sp>
        <p:nvSpPr>
          <p:cNvPr id="428" name="Google Shape;428;p55"/>
          <p:cNvSpPr txBox="1">
            <a:spLocks noGrp="1"/>
          </p:cNvSpPr>
          <p:nvPr>
            <p:ph type="body" idx="1"/>
          </p:nvPr>
        </p:nvSpPr>
        <p:spPr>
          <a:xfrm>
            <a:off x="492883" y="1610023"/>
            <a:ext cx="23079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29" name="Google Shape;429;p55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55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55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6"/>
          <p:cNvSpPr txBox="1">
            <a:spLocks noGrp="1"/>
          </p:cNvSpPr>
          <p:nvPr>
            <p:ph type="title"/>
          </p:nvPr>
        </p:nvSpPr>
        <p:spPr>
          <a:xfrm>
            <a:off x="491951" y="285730"/>
            <a:ext cx="61719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56"/>
          <p:cNvSpPr txBox="1">
            <a:spLocks noGrp="1"/>
          </p:cNvSpPr>
          <p:nvPr>
            <p:ph type="body" idx="1"/>
          </p:nvPr>
        </p:nvSpPr>
        <p:spPr>
          <a:xfrm rot="5400000">
            <a:off x="1875255" y="45197"/>
            <a:ext cx="3405000" cy="6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1pPr>
            <a:lvl2pPr marL="91440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2pPr>
            <a:lvl3pPr marL="1371600" lvl="2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3pPr>
            <a:lvl4pPr marL="1828800" lvl="3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4pPr>
            <a:lvl5pPr marL="2286000" lvl="4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p56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56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56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6"/>
          <p:cNvSpPr txBox="1">
            <a:spLocks noGrp="1"/>
          </p:cNvSpPr>
          <p:nvPr>
            <p:ph type="title"/>
          </p:nvPr>
        </p:nvSpPr>
        <p:spPr>
          <a:xfrm>
            <a:off x="491951" y="285730"/>
            <a:ext cx="61719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 sz="1700"/>
            </a:lvl9pPr>
          </a:lstStyle>
          <a:p>
            <a:endParaRPr/>
          </a:p>
        </p:txBody>
      </p:sp>
      <p:sp>
        <p:nvSpPr>
          <p:cNvPr id="371" name="Google Shape;371;p46"/>
          <p:cNvSpPr txBox="1">
            <a:spLocks noGrp="1"/>
          </p:cNvSpPr>
          <p:nvPr>
            <p:ph type="body" idx="1"/>
          </p:nvPr>
        </p:nvSpPr>
        <p:spPr>
          <a:xfrm>
            <a:off x="491951" y="1428647"/>
            <a:ext cx="6171900" cy="3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t" anchorCtr="0">
            <a:normAutofit/>
          </a:bodyPr>
          <a:lstStyle>
            <a:lvl1pPr marL="457200" marR="0" lvl="0" indent="-3683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Google Shape;372;p46"/>
          <p:cNvSpPr txBox="1">
            <a:spLocks noGrp="1"/>
          </p:cNvSpPr>
          <p:nvPr>
            <p:ph type="dt" idx="10"/>
          </p:nvPr>
        </p:nvSpPr>
        <p:spPr>
          <a:xfrm>
            <a:off x="491951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3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3" name="Google Shape;373;p46"/>
          <p:cNvSpPr txBox="1">
            <a:spLocks noGrp="1"/>
          </p:cNvSpPr>
          <p:nvPr>
            <p:ph type="ftr" idx="11"/>
          </p:nvPr>
        </p:nvSpPr>
        <p:spPr>
          <a:xfrm>
            <a:off x="2370311" y="4974176"/>
            <a:ext cx="24150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3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3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4" name="Google Shape;374;p46"/>
          <p:cNvSpPr txBox="1">
            <a:spLocks noGrp="1"/>
          </p:cNvSpPr>
          <p:nvPr>
            <p:ph type="sldNum" idx="12"/>
          </p:nvPr>
        </p:nvSpPr>
        <p:spPr>
          <a:xfrm>
            <a:off x="5053682" y="4974176"/>
            <a:ext cx="16101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50" rIns="85700" bIns="4285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nthompson@lps.k12.co.us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4.pn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www.nasponline.org/resources-and-publications/resources-and-podcasts/school-safety-and-crisis/systems-level-prevention/a-framework-for-safe-and-successful-schoo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2;p59"/>
          <p:cNvGrpSpPr/>
          <p:nvPr/>
        </p:nvGrpSpPr>
        <p:grpSpPr>
          <a:xfrm>
            <a:off x="2121445" y="3366425"/>
            <a:ext cx="3811244" cy="1358675"/>
            <a:chOff x="2273200" y="3303013"/>
            <a:chExt cx="4259400" cy="1358675"/>
          </a:xfrm>
        </p:grpSpPr>
        <p:sp>
          <p:nvSpPr>
            <p:cNvPr id="3" name="Google Shape;453;p59"/>
            <p:cNvSpPr txBox="1"/>
            <p:nvPr/>
          </p:nvSpPr>
          <p:spPr>
            <a:xfrm>
              <a:off x="2273200" y="3303013"/>
              <a:ext cx="32724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rgbClr val="0E101A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Nate Thompson</a:t>
              </a:r>
              <a:endParaRPr sz="230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endParaRPr>
            </a:p>
          </p:txBody>
        </p:sp>
        <p:sp>
          <p:nvSpPr>
            <p:cNvPr id="4" name="Google Shape;454;p59"/>
            <p:cNvSpPr txBox="1"/>
            <p:nvPr/>
          </p:nvSpPr>
          <p:spPr>
            <a:xfrm>
              <a:off x="2273200" y="3676488"/>
              <a:ext cx="42594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Director of Social, Emotional &amp; Behavior Services</a:t>
              </a:r>
              <a:endParaRPr sz="13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Littleton Public Schools</a:t>
              </a:r>
              <a:endParaRPr sz="13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Littleton, Colorado  USA</a:t>
              </a:r>
              <a:endParaRPr sz="13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u="sng" dirty="0">
                  <a:solidFill>
                    <a:srgbClr val="0B5394"/>
                  </a:solidFill>
                  <a:latin typeface="Roboto Light"/>
                  <a:ea typeface="Roboto Light"/>
                  <a:cs typeface="Roboto Light"/>
                  <a:sym typeface="Roboto Light"/>
                  <a:hlinkClick r:id="rId4">
                    <a:extLst>
                      <a:ext uri="{A12FA001-AC4F-418D-AE19-62706E023703}">
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</a:ext>
                    </a:extLst>
                  </a:hlinkClick>
                </a:rPr>
                <a:t>nthompson@lps.k12.co.us</a:t>
              </a:r>
              <a:endParaRPr sz="1300" dirty="0">
                <a:solidFill>
                  <a:srgbClr val="0B5394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" name="Google Shape;455;p59"/>
          <p:cNvSpPr txBox="1"/>
          <p:nvPr/>
        </p:nvSpPr>
        <p:spPr>
          <a:xfrm>
            <a:off x="311783" y="536029"/>
            <a:ext cx="68787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Integrating School Mental Health </a:t>
            </a:r>
            <a:r>
              <a:rPr lang="en" sz="55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and </a:t>
            </a:r>
            <a:r>
              <a:rPr lang="en" sz="5500" dirty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Safety Systems</a:t>
            </a:r>
            <a:endParaRPr sz="5500" dirty="0">
              <a:solidFill>
                <a:srgbClr val="0E101A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6" name="Google Shape;456;p59" title="LPS Log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918" y="3497399"/>
            <a:ext cx="1459077" cy="10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57;p59" title="Screenshot_2025-03-12_212713-removebg-preview.png"/>
          <p:cNvPicPr preferRelativeResize="0">
            <a:picLocks/>
          </p:cNvPicPr>
          <p:nvPr/>
        </p:nvPicPr>
        <p:blipFill rotWithShape="1">
          <a:blip r:embed="rId6">
            <a:alphaModFix/>
          </a:blip>
          <a:srcRect l="7869" r="7877"/>
          <a:stretch/>
        </p:blipFill>
        <p:spPr>
          <a:xfrm rot="330429">
            <a:off x="6196805" y="1570405"/>
            <a:ext cx="2283735" cy="257171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8" name="Google Shape;454;p59"/>
          <p:cNvSpPr txBox="1"/>
          <p:nvPr/>
        </p:nvSpPr>
        <p:spPr>
          <a:xfrm>
            <a:off x="5793106" y="4614916"/>
            <a:ext cx="3091135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SMHILE / SOFA / Apr2025 / Prague, CZ</a:t>
            </a:r>
            <a:endParaRPr sz="1300" dirty="0">
              <a:solidFill>
                <a:srgbClr val="0E101A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1495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3" b="6236"/>
          <a:stretch/>
        </p:blipFill>
        <p:spPr>
          <a:xfrm>
            <a:off x="3087481" y="794117"/>
            <a:ext cx="5691488" cy="380299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152704" y="248427"/>
            <a:ext cx="278729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Safety Team </a:t>
            </a:r>
          </a:p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Dashboards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0833" y="1995074"/>
            <a:ext cx="1701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Total Interventions </a:t>
            </a:r>
          </a:p>
          <a:p>
            <a:pPr algn="ctr"/>
            <a:r>
              <a:rPr lang="en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by Month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0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232" y="673962"/>
            <a:ext cx="4769532" cy="4173341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152704" y="248427"/>
            <a:ext cx="278729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Safety Team </a:t>
            </a:r>
          </a:p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Dashboards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704" y="1960661"/>
            <a:ext cx="22441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Interventions by </a:t>
            </a:r>
          </a:p>
          <a:p>
            <a:pPr algn="ctr"/>
            <a:r>
              <a:rPr lang="en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Individual Student</a:t>
            </a:r>
          </a:p>
        </p:txBody>
      </p:sp>
    </p:spTree>
    <p:extLst>
      <p:ext uri="{BB962C8B-B14F-4D97-AF65-F5344CB8AC3E}">
        <p14:creationId xmlns:p14="http://schemas.microsoft.com/office/powerpoint/2010/main" val="14714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755" y="596393"/>
            <a:ext cx="5495536" cy="4121652"/>
          </a:xfrm>
          <a:prstGeom prst="rect">
            <a:avLst/>
          </a:prstGeom>
          <a:ln w="127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152704" y="248427"/>
            <a:ext cx="278729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Safety Team </a:t>
            </a:r>
          </a:p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Dashboards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8327" y="1995074"/>
            <a:ext cx="2246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Suicide Risk Assessments</a:t>
            </a:r>
          </a:p>
        </p:txBody>
      </p:sp>
    </p:spTree>
    <p:extLst>
      <p:ext uri="{BB962C8B-B14F-4D97-AF65-F5344CB8AC3E}">
        <p14:creationId xmlns:p14="http://schemas.microsoft.com/office/powerpoint/2010/main" val="5648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735" y="621169"/>
            <a:ext cx="5140942" cy="4112753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152704" y="248427"/>
            <a:ext cx="278729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Safety Team </a:t>
            </a:r>
          </a:p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Dashboards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0138" y="1995074"/>
            <a:ext cx="11624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Safety Plans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005" y="624349"/>
            <a:ext cx="5495978" cy="4121984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152704" y="248427"/>
            <a:ext cx="278729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Safety Team </a:t>
            </a:r>
          </a:p>
          <a:p>
            <a:pPr lvl="0">
              <a:lnSpc>
                <a:spcPct val="80000"/>
              </a:lnSpc>
              <a:buClrTx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Dashboards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4729" y="1995074"/>
            <a:ext cx="18133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dirty="0" smtClean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rPr>
              <a:t>Threat Assessments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15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rot="21194709">
            <a:off x="852071" y="677647"/>
            <a:ext cx="2153332" cy="3774608"/>
            <a:chOff x="433922" y="619712"/>
            <a:chExt cx="2153332" cy="3774608"/>
          </a:xfrm>
        </p:grpSpPr>
        <p:sp>
          <p:nvSpPr>
            <p:cNvPr id="3" name="Google Shape;721;p86"/>
            <p:cNvSpPr txBox="1"/>
            <p:nvPr/>
          </p:nvSpPr>
          <p:spPr>
            <a:xfrm>
              <a:off x="433922" y="1433708"/>
              <a:ext cx="2153332" cy="260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PBIS, SEL 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and 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B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rain </a:t>
              </a: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Education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Staff 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Training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and </a:t>
              </a:r>
              <a:r>
                <a:rPr lang="en-US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Wellness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Climate, Safety and Wellness Surveys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Innovation 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and Research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685185" y="697718"/>
              <a:ext cx="1560114" cy="606711"/>
            </a:xfrm>
            <a:prstGeom prst="roundRect">
              <a:avLst/>
            </a:prstGeom>
            <a:solidFill>
              <a:srgbClr val="7CA1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b="1" dirty="0" smtClean="0">
                  <a:solidFill>
                    <a:schemeClr val="tx1"/>
                  </a:solidFill>
                  <a:latin typeface="Roboto Black" panose="020B0604020202020204" charset="0"/>
                  <a:ea typeface="Roboto Black" panose="020B0604020202020204" charset="0"/>
                  <a:cs typeface="Julius Sans One"/>
                  <a:sym typeface="Julius Sans One"/>
                </a:rPr>
                <a:t>PREVENTION &amp; PROMOTION</a:t>
              </a:r>
              <a:endParaRPr lang="en-US" b="1" dirty="0">
                <a:solidFill>
                  <a:schemeClr val="tx1"/>
                </a:solidFill>
                <a:latin typeface="Roboto Black" panose="020B0604020202020204" charset="0"/>
                <a:ea typeface="Roboto Black" panose="020B0604020202020204" charset="0"/>
                <a:cs typeface="Julius Sans One"/>
                <a:sym typeface="Julius Sans One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537930" y="619712"/>
              <a:ext cx="1885137" cy="3774608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465268" y="506996"/>
            <a:ext cx="2030314" cy="3774608"/>
            <a:chOff x="3463438" y="619712"/>
            <a:chExt cx="2030314" cy="3774608"/>
          </a:xfrm>
        </p:grpSpPr>
        <p:sp>
          <p:nvSpPr>
            <p:cNvPr id="7" name="Google Shape;723;p86"/>
            <p:cNvSpPr txBox="1"/>
            <p:nvPr/>
          </p:nvSpPr>
          <p:spPr>
            <a:xfrm>
              <a:off x="3463438" y="1304429"/>
              <a:ext cx="2030314" cy="30186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School 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Based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MTSS Teams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" dirty="0" smtClean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Targeted Group Interventions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District Consultants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 Risk Protocols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Mental 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Health </a:t>
              </a: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R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esource </a:t>
              </a: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Program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698539" y="697718"/>
              <a:ext cx="1560114" cy="606711"/>
            </a:xfrm>
            <a:prstGeom prst="roundRect">
              <a:avLst/>
            </a:prstGeom>
            <a:solidFill>
              <a:srgbClr val="7CA1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b="1" dirty="0">
                  <a:solidFill>
                    <a:schemeClr val="tx1"/>
                  </a:solidFill>
                  <a:latin typeface="Roboto Black" panose="020B0604020202020204" charset="0"/>
                  <a:ea typeface="Roboto Black" panose="020B0604020202020204" charset="0"/>
                  <a:cs typeface="Julius Sans One"/>
                  <a:sym typeface="Julius Sans One"/>
                </a:rPr>
                <a:t>INTERVENTION &amp; SUPPORT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536027" y="619712"/>
              <a:ext cx="1885137" cy="3774608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 rot="465156">
            <a:off x="6104034" y="791919"/>
            <a:ext cx="2016558" cy="3818283"/>
            <a:chOff x="6648744" y="581431"/>
            <a:chExt cx="1885137" cy="3774608"/>
          </a:xfrm>
        </p:grpSpPr>
        <p:sp>
          <p:nvSpPr>
            <p:cNvPr id="11" name="Google Shape;727;p86"/>
            <p:cNvSpPr txBox="1"/>
            <p:nvPr/>
          </p:nvSpPr>
          <p:spPr>
            <a:xfrm>
              <a:off x="6676003" y="1363714"/>
              <a:ext cx="1785234" cy="2545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Crisis </a:t>
              </a: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Response </a:t>
              </a:r>
              <a:r>
                <a:rPr lang="en-US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Team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Family 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Outreach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Triage, </a:t>
              </a: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Support and Referrals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Debriefing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latin typeface="Roboto Light" panose="020B0604020202020204" charset="0"/>
                  <a:ea typeface="Roboto Light" panose="020B0604020202020204" charset="0"/>
                  <a:cs typeface="Julius Sans One"/>
                  <a:sym typeface="Julius Sans One"/>
                </a:rPr>
                <a:t>Prevention Through Recovery</a:t>
              </a:r>
              <a:endParaRPr sz="1600" dirty="0">
                <a:latin typeface="Roboto Light" panose="020B0604020202020204" charset="0"/>
                <a:ea typeface="Roboto Light" panose="020B0604020202020204" charset="0"/>
                <a:cs typeface="Julius Sans One"/>
                <a:sym typeface="Julius Sans On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latin typeface="Roboto Light" panose="020B0604020202020204" charset="0"/>
                <a:ea typeface="Roboto Light" panose="020B060402020202020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814712" y="697718"/>
              <a:ext cx="1560114" cy="606711"/>
            </a:xfrm>
            <a:prstGeom prst="roundRect">
              <a:avLst/>
            </a:prstGeom>
            <a:solidFill>
              <a:srgbClr val="7CA1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b="1" dirty="0" smtClean="0">
                  <a:solidFill>
                    <a:schemeClr val="tx1"/>
                  </a:solidFill>
                  <a:latin typeface="Roboto Black" panose="020B0604020202020204" charset="0"/>
                  <a:ea typeface="Roboto Black" panose="020B0604020202020204" charset="0"/>
                  <a:cs typeface="Julius Sans One"/>
                  <a:sym typeface="Julius Sans One"/>
                </a:rPr>
                <a:t>POSTVENTION &amp; RESPONSE</a:t>
              </a:r>
              <a:endParaRPr lang="en-US" b="1" dirty="0">
                <a:solidFill>
                  <a:schemeClr val="tx1"/>
                </a:solidFill>
                <a:latin typeface="Roboto Black" panose="020B0604020202020204" charset="0"/>
                <a:ea typeface="Roboto Black" panose="020B0604020202020204" charset="0"/>
                <a:cs typeface="Julius Sans One"/>
                <a:sym typeface="Julius Sans One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648744" y="581431"/>
              <a:ext cx="1885137" cy="3774608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92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35;p77"/>
          <p:cNvSpPr txBox="1"/>
          <p:nvPr/>
        </p:nvSpPr>
        <p:spPr>
          <a:xfrm>
            <a:off x="325750" y="170550"/>
            <a:ext cx="5040300" cy="10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Brain-Focused Social Emotional Learning</a:t>
            </a:r>
            <a:endParaRPr sz="3600" dirty="0"/>
          </a:p>
        </p:txBody>
      </p:sp>
      <p:pic>
        <p:nvPicPr>
          <p:cNvPr id="5" name="Google Shape;636;p77"/>
          <p:cNvPicPr preferRelativeResize="0"/>
          <p:nvPr/>
        </p:nvPicPr>
        <p:blipFill rotWithShape="1">
          <a:blip r:embed="rId4">
            <a:alphaModFix/>
          </a:blip>
          <a:srcRect l="2339" t="9363" r="4098" b="3048"/>
          <a:stretch/>
        </p:blipFill>
        <p:spPr>
          <a:xfrm>
            <a:off x="5122798" y="2179199"/>
            <a:ext cx="3589525" cy="25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Google Shape;637;p77"/>
          <p:cNvPicPr preferRelativeResize="0"/>
          <p:nvPr/>
        </p:nvPicPr>
        <p:blipFill rotWithShape="1">
          <a:blip r:embed="rId5">
            <a:alphaModFix/>
          </a:blip>
          <a:srcRect l="-263" t="18778" r="22353" b="-4645"/>
          <a:stretch/>
        </p:blipFill>
        <p:spPr>
          <a:xfrm>
            <a:off x="757614" y="3022177"/>
            <a:ext cx="2264474" cy="15175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Google Shape;638;p77"/>
          <p:cNvPicPr preferRelativeResize="0"/>
          <p:nvPr/>
        </p:nvPicPr>
        <p:blipFill rotWithShape="1">
          <a:blip r:embed="rId6">
            <a:alphaModFix/>
          </a:blip>
          <a:srcRect l="9850" t="10673" r="50367" b="33147"/>
          <a:stretch/>
        </p:blipFill>
        <p:spPr>
          <a:xfrm>
            <a:off x="428989" y="1204282"/>
            <a:ext cx="4236191" cy="16925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Google Shape;639;p77"/>
          <p:cNvPicPr preferRelativeResize="0"/>
          <p:nvPr/>
        </p:nvPicPr>
        <p:blipFill rotWithShape="1">
          <a:blip r:embed="rId7">
            <a:alphaModFix/>
          </a:blip>
          <a:srcRect l="12708" t="17756" r="15570" b="23291"/>
          <a:stretch/>
        </p:blipFill>
        <p:spPr>
          <a:xfrm>
            <a:off x="5578125" y="96562"/>
            <a:ext cx="1855428" cy="2033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Google Shape;640;p77"/>
          <p:cNvPicPr preferRelativeResize="0"/>
          <p:nvPr/>
        </p:nvPicPr>
        <p:blipFill rotWithShape="1">
          <a:blip r:embed="rId8">
            <a:alphaModFix/>
          </a:blip>
          <a:srcRect l="25826" t="40667" r="42646" b="22018"/>
          <a:stretch/>
        </p:blipFill>
        <p:spPr>
          <a:xfrm rot="10800000">
            <a:off x="7645629" y="569919"/>
            <a:ext cx="941923" cy="1486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" name="Google Shape;750;p87"/>
          <p:cNvPicPr preferRelativeResize="0"/>
          <p:nvPr/>
        </p:nvPicPr>
        <p:blipFill rotWithShape="1">
          <a:blip r:embed="rId9">
            <a:alphaModFix/>
          </a:blip>
          <a:srcRect t="16493" b="8430"/>
          <a:stretch/>
        </p:blipFill>
        <p:spPr>
          <a:xfrm rot="468252">
            <a:off x="3072086" y="2893938"/>
            <a:ext cx="1563632" cy="976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358" y="3739475"/>
            <a:ext cx="1842767" cy="96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2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15149" y="907071"/>
            <a:ext cx="592885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1. </a:t>
            </a:r>
            <a:r>
              <a:rPr lang="en" sz="2200" dirty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I</a:t>
            </a:r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ntegrate mental health into all aspects </a:t>
            </a:r>
          </a:p>
          <a:p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     of school safety.</a:t>
            </a:r>
          </a:p>
          <a:p>
            <a:endParaRPr lang="en" dirty="0" smtClean="0">
              <a:solidFill>
                <a:schemeClr val="tx1"/>
              </a:solidFill>
              <a:latin typeface="Roboto Black"/>
              <a:ea typeface="Roboto Black"/>
              <a:sym typeface="Roboto Black"/>
            </a:endParaRPr>
          </a:p>
          <a:p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2. Invest in mental health specialists (in </a:t>
            </a:r>
          </a:p>
          <a:p>
            <a:r>
              <a:rPr lang="en" sz="2200" dirty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</a:t>
            </a:r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   schools and in system leadership).</a:t>
            </a:r>
          </a:p>
          <a:p>
            <a:endParaRPr lang="en" dirty="0" smtClean="0">
              <a:solidFill>
                <a:schemeClr val="tx1"/>
              </a:solidFill>
              <a:latin typeface="Roboto Black"/>
              <a:ea typeface="Roboto Black"/>
              <a:sym typeface="Roboto Black"/>
            </a:endParaRPr>
          </a:p>
          <a:p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3. Build a foundation with Social Emotional </a:t>
            </a:r>
          </a:p>
          <a:p>
            <a:r>
              <a:rPr lang="en" sz="2200" dirty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</a:t>
            </a:r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  Learning and Brain Education</a:t>
            </a:r>
          </a:p>
          <a:p>
            <a:endParaRPr lang="en" dirty="0">
              <a:solidFill>
                <a:schemeClr val="tx1"/>
              </a:solidFill>
              <a:latin typeface="Roboto Black"/>
              <a:ea typeface="Roboto Black"/>
              <a:sym typeface="Roboto Black"/>
            </a:endParaRPr>
          </a:p>
          <a:p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4. Engage in regular collaboration and </a:t>
            </a:r>
          </a:p>
          <a:p>
            <a:r>
              <a:rPr lang="en" sz="2200" dirty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</a:t>
            </a:r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   planning between community </a:t>
            </a:r>
          </a:p>
          <a:p>
            <a:r>
              <a:rPr lang="en" sz="2200" dirty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</a:t>
            </a:r>
            <a:r>
              <a:rPr lang="en" sz="2200" dirty="0" smtClean="0">
                <a:solidFill>
                  <a:schemeClr val="tx1"/>
                </a:solidFill>
                <a:latin typeface="Roboto Black"/>
                <a:ea typeface="Roboto Black"/>
                <a:sym typeface="Roboto Black"/>
              </a:rPr>
              <a:t>    organizations.</a:t>
            </a:r>
          </a:p>
        </p:txBody>
      </p:sp>
      <p:sp>
        <p:nvSpPr>
          <p:cNvPr id="9" name="Google Shape;536;p67"/>
          <p:cNvSpPr txBox="1"/>
          <p:nvPr/>
        </p:nvSpPr>
        <p:spPr>
          <a:xfrm>
            <a:off x="188695" y="193837"/>
            <a:ext cx="3596724" cy="62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sym typeface="Roboto Black"/>
              </a:rPr>
              <a:t>Final Thoughts</a:t>
            </a:r>
            <a:endParaRPr sz="3600" dirty="0"/>
          </a:p>
        </p:txBody>
      </p:sp>
      <p:pic>
        <p:nvPicPr>
          <p:cNvPr id="11" name="Google Shape;575;p69"/>
          <p:cNvPicPr preferRelativeResize="0"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r="14071"/>
          <a:stretch/>
        </p:blipFill>
        <p:spPr>
          <a:xfrm>
            <a:off x="496528" y="1322438"/>
            <a:ext cx="2428568" cy="1710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8325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6;p62"/>
          <p:cNvSpPr txBox="1">
            <a:spLocks/>
          </p:cNvSpPr>
          <p:nvPr/>
        </p:nvSpPr>
        <p:spPr>
          <a:xfrm>
            <a:off x="2356899" y="1195648"/>
            <a:ext cx="1936800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oboto Black"/>
              <a:buNone/>
              <a:defRPr sz="8000" b="0" i="0" u="none" strike="noStrike" cap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8000"/>
              <a:buFont typeface="Roboto Black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Roboto Black"/>
                <a:ea typeface="Roboto Black"/>
                <a:sym typeface="Roboto Black"/>
              </a:rPr>
              <a:t>Then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Roboto Black"/>
              <a:ea typeface="Roboto Black"/>
              <a:sym typeface="Roboto Black"/>
            </a:endParaRPr>
          </a:p>
        </p:txBody>
      </p:sp>
      <p:sp>
        <p:nvSpPr>
          <p:cNvPr id="3" name="Google Shape;477;p62"/>
          <p:cNvSpPr txBox="1">
            <a:spLocks/>
          </p:cNvSpPr>
          <p:nvPr/>
        </p:nvSpPr>
        <p:spPr>
          <a:xfrm>
            <a:off x="4687644" y="1195648"/>
            <a:ext cx="1936800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oboto Black"/>
              <a:buNone/>
              <a:defRPr sz="8000" b="0" i="0" u="none" strike="noStrike" cap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E101A"/>
              </a:buClr>
              <a:buSzPts val="8000"/>
              <a:buFont typeface="Roboto Black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smtClean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Roboto Black"/>
                <a:ea typeface="Roboto Black"/>
                <a:sym typeface="Roboto Black"/>
              </a:rPr>
              <a:t>Now</a:t>
            </a:r>
            <a:endParaRPr kumimoji="0" lang="en-US" sz="4400" b="0" i="0" u="none" strike="noStrike" kern="0" cap="none" spc="0" normalizeH="0" baseline="0" noProof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Roboto Black"/>
              <a:ea typeface="Roboto Black"/>
              <a:sym typeface="Roboto Black"/>
            </a:endParaRPr>
          </a:p>
        </p:txBody>
      </p:sp>
      <p:grpSp>
        <p:nvGrpSpPr>
          <p:cNvPr id="4" name="Google Shape;478;p62"/>
          <p:cNvGrpSpPr/>
          <p:nvPr/>
        </p:nvGrpSpPr>
        <p:grpSpPr>
          <a:xfrm>
            <a:off x="195775" y="1948500"/>
            <a:ext cx="8876300" cy="2678100"/>
            <a:chOff x="27275" y="1935525"/>
            <a:chExt cx="8876300" cy="2678100"/>
          </a:xfrm>
        </p:grpSpPr>
        <p:sp>
          <p:nvSpPr>
            <p:cNvPr id="5" name="Google Shape;479;p62"/>
            <p:cNvSpPr txBox="1"/>
            <p:nvPr/>
          </p:nvSpPr>
          <p:spPr>
            <a:xfrm>
              <a:off x="27275" y="1935525"/>
              <a:ext cx="4116900" cy="26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algn="r"/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Narrow definition of success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Reactive approach to behaviors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	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Safety measures were an afterthought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Guidance </a:t>
              </a:r>
              <a:r>
                <a:rPr lang="en" sz="18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Model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algn="r"/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Low technology / </a:t>
              </a:r>
              <a:r>
                <a:rPr lang="en" sz="18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use of </a:t>
              </a:r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data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" name="Google Shape;480;p62"/>
            <p:cNvSpPr txBox="1"/>
            <p:nvPr/>
          </p:nvSpPr>
          <p:spPr>
            <a:xfrm>
              <a:off x="4500175" y="1935525"/>
              <a:ext cx="4403400" cy="26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r>
                <a:rPr lang="en" sz="18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Inclusive, whole-child </a:t>
              </a:r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focus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Proactive / PBIS / Tiers of Support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Safety is </a:t>
              </a:r>
              <a:r>
                <a:rPr lang="en" sz="18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important and highly </a:t>
              </a:r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organized 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Comprehensive Mental </a:t>
              </a:r>
              <a:r>
                <a:rPr lang="en" sz="18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Health Model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r>
                <a:rPr lang="en" sz="18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Multiple tech tools and data sources</a:t>
              </a:r>
              <a:endParaRPr sz="18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cxnSp>
        <p:nvCxnSpPr>
          <p:cNvPr id="7" name="Google Shape;481;p62"/>
          <p:cNvCxnSpPr/>
          <p:nvPr/>
        </p:nvCxnSpPr>
        <p:spPr>
          <a:xfrm rot="10800000">
            <a:off x="4467600" y="1527850"/>
            <a:ext cx="29400" cy="3280500"/>
          </a:xfrm>
          <a:prstGeom prst="straightConnector1">
            <a:avLst/>
          </a:prstGeom>
          <a:noFill/>
          <a:ln w="9525" cap="flat" cmpd="sng">
            <a:solidFill>
              <a:srgbClr val="0E101A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Google Shape;482;p62" title="Screenshot_2025-03-12_212713-removebg-preview.png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l="7869" r="7877"/>
          <a:stretch/>
        </p:blipFill>
        <p:spPr>
          <a:xfrm rot="-854964">
            <a:off x="682053" y="678903"/>
            <a:ext cx="1251711" cy="13981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9" name="Google Shape;483;p62" title="app-apps-cellphone-461452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1134953">
            <a:off x="6495127" y="848005"/>
            <a:ext cx="1488618" cy="113169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85;p62"/>
          <p:cNvSpPr txBox="1"/>
          <p:nvPr/>
        </p:nvSpPr>
        <p:spPr>
          <a:xfrm>
            <a:off x="172794" y="149581"/>
            <a:ext cx="9029700" cy="6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Roboto Black"/>
                <a:ea typeface="Roboto Black"/>
                <a:cs typeface="Roboto Black"/>
                <a:sym typeface="Roboto Black"/>
              </a:rPr>
              <a:t>Times have changed. What about schools?</a:t>
            </a:r>
            <a:endParaRPr kumimoji="0" sz="3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0325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3"/>
          <p:cNvSpPr txBox="1"/>
          <p:nvPr/>
        </p:nvSpPr>
        <p:spPr>
          <a:xfrm>
            <a:off x="327498" y="2350428"/>
            <a:ext cx="2145743" cy="1674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 Black"/>
                <a:sym typeface="Roboto Black"/>
              </a:rPr>
              <a:t>Multi-Phased</a:t>
            </a:r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 Black"/>
                <a:sym typeface="Roboto Black"/>
              </a:rPr>
              <a:t>Multi-Hazard</a:t>
            </a:r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 Black"/>
                <a:sym typeface="Roboto Black"/>
              </a:rPr>
              <a:t>Multi-Agency</a:t>
            </a:r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 Black"/>
                <a:sym typeface="Roboto Black"/>
              </a:rPr>
              <a:t>Multi-Tiered</a:t>
            </a:r>
            <a:endParaRPr sz="2400" dirty="0">
              <a:solidFill>
                <a:srgbClr val="0E101A"/>
              </a:solidFill>
              <a:latin typeface="Roboto Light" panose="020B0604020202020204" charset="0"/>
              <a:ea typeface="Roboto Light" panose="020B0604020202020204" charset="0"/>
              <a:cs typeface="Roboto Black"/>
              <a:sym typeface="Roboto Black"/>
            </a:endParaRPr>
          </a:p>
        </p:txBody>
      </p:sp>
      <p:pic>
        <p:nvPicPr>
          <p:cNvPr id="4" name="Google Shape;493;p6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92826" y="2182761"/>
            <a:ext cx="1134849" cy="137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5"/>
          <a:stretch/>
        </p:blipFill>
        <p:spPr>
          <a:xfrm>
            <a:off x="2298875" y="95104"/>
            <a:ext cx="5376272" cy="4939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76502" y="3676937"/>
            <a:ext cx="1967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>
                <a:latin typeface="Roboto Light" panose="020B0604020202020204" charset="0"/>
                <a:ea typeface="Roboto Light" panose="020B0604020202020204" charset="0"/>
              </a:rPr>
              <a:t>Originally from Comprehensive Planning for Safe Learning Environments: A School Professional’s Guide to Integrating Physical and Psychological Safety – Prevention Through Recovery, by M.A. Reeves, L.M. </a:t>
            </a:r>
            <a:r>
              <a:rPr lang="en-US" sz="800" i="1" dirty="0" err="1" smtClean="0">
                <a:latin typeface="Roboto Light" panose="020B0604020202020204" charset="0"/>
                <a:ea typeface="Roboto Light" panose="020B0604020202020204" charset="0"/>
              </a:rPr>
              <a:t>Kanan</a:t>
            </a:r>
            <a:r>
              <a:rPr lang="en-US" sz="800" i="1" dirty="0" smtClean="0">
                <a:latin typeface="Roboto Light" panose="020B0604020202020204" charset="0"/>
                <a:ea typeface="Roboto Light" panose="020B0604020202020204" charset="0"/>
              </a:rPr>
              <a:t>, &amp; A.E. </a:t>
            </a:r>
            <a:r>
              <a:rPr lang="en-US" sz="800" i="1" dirty="0" err="1" smtClean="0">
                <a:latin typeface="Roboto Light" panose="020B0604020202020204" charset="0"/>
                <a:ea typeface="Roboto Light" panose="020B0604020202020204" charset="0"/>
              </a:rPr>
              <a:t>Plog</a:t>
            </a:r>
            <a:r>
              <a:rPr lang="en-US" sz="800" i="1" dirty="0" smtClean="0">
                <a:latin typeface="Roboto Light" panose="020B0604020202020204" charset="0"/>
                <a:ea typeface="Roboto Light" panose="020B0604020202020204" charset="0"/>
              </a:rPr>
              <a:t>, 2010 New York, NY: Routledge.</a:t>
            </a:r>
            <a:endParaRPr lang="en-US" sz="800" i="1" dirty="0">
              <a:latin typeface="Roboto Light" panose="020B0604020202020204" charset="0"/>
              <a:ea typeface="Roboto Light" panose="020B060402020202020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0981" y="399891"/>
            <a:ext cx="227877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buClr>
                <a:srgbClr val="0E101A"/>
              </a:buClr>
              <a:buSzPts val="8000"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sym typeface="Roboto Black"/>
              </a:rPr>
              <a:t>M-PHAT</a:t>
            </a:r>
          </a:p>
          <a:p>
            <a:pPr lvl="0" algn="ctr">
              <a:lnSpc>
                <a:spcPct val="80000"/>
              </a:lnSpc>
              <a:buClr>
                <a:srgbClr val="0E101A"/>
              </a:buClr>
              <a:buSzPts val="8000"/>
              <a:defRPr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sym typeface="Roboto Black"/>
              </a:rPr>
              <a:t>Model of  School Safety</a:t>
            </a:r>
            <a:endParaRPr lang="en-US" sz="3600" dirty="0">
              <a:solidFill>
                <a:srgbClr val="0E101A"/>
              </a:solidFill>
              <a:latin typeface="Roboto Black"/>
              <a:ea typeface="Roboto Black"/>
              <a:sym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276719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0;p64"/>
          <p:cNvSpPr/>
          <p:nvPr/>
        </p:nvSpPr>
        <p:spPr>
          <a:xfrm>
            <a:off x="3129486" y="594826"/>
            <a:ext cx="2329952" cy="2237400"/>
          </a:xfrm>
          <a:prstGeom prst="ellipse">
            <a:avLst/>
          </a:prstGeom>
          <a:noFill/>
          <a:ln w="38100" cap="flat" cmpd="sng">
            <a:solidFill>
              <a:srgbClr val="0E10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" name="Google Shape;501;p64"/>
          <p:cNvSpPr txBox="1"/>
          <p:nvPr/>
        </p:nvSpPr>
        <p:spPr>
          <a:xfrm>
            <a:off x="3083856" y="1222013"/>
            <a:ext cx="2253209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400" dirty="0">
                <a:solidFill>
                  <a:srgbClr val="0B5394"/>
                </a:solidFill>
                <a:latin typeface="Roboto Black"/>
                <a:ea typeface="Roboto Black"/>
                <a:cs typeface="Roboto Black"/>
                <a:sym typeface="Roboto Black"/>
              </a:rPr>
              <a:t>Psychological </a:t>
            </a:r>
            <a:endParaRPr sz="2400" dirty="0">
              <a:solidFill>
                <a:srgbClr val="0B5394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algn="ctr"/>
            <a:r>
              <a:rPr lang="en" sz="2400" dirty="0">
                <a:solidFill>
                  <a:srgbClr val="0B5394"/>
                </a:solidFill>
                <a:latin typeface="Roboto Black"/>
                <a:ea typeface="Roboto Black"/>
                <a:cs typeface="Roboto Black"/>
                <a:sym typeface="Roboto Black"/>
              </a:rPr>
              <a:t>Safety</a:t>
            </a:r>
            <a:endParaRPr sz="2100" b="1" dirty="0">
              <a:solidFill>
                <a:srgbClr val="0B539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502;p64"/>
          <p:cNvSpPr/>
          <p:nvPr/>
        </p:nvSpPr>
        <p:spPr>
          <a:xfrm>
            <a:off x="5212086" y="541257"/>
            <a:ext cx="2329952" cy="2237400"/>
          </a:xfrm>
          <a:prstGeom prst="ellipse">
            <a:avLst/>
          </a:prstGeom>
          <a:noFill/>
          <a:ln w="38100" cap="flat" cmpd="sng">
            <a:solidFill>
              <a:srgbClr val="0E10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" name="Google Shape;503;p64"/>
          <p:cNvSpPr txBox="1"/>
          <p:nvPr/>
        </p:nvSpPr>
        <p:spPr>
          <a:xfrm>
            <a:off x="5748037" y="1138575"/>
            <a:ext cx="1505401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400" dirty="0">
                <a:solidFill>
                  <a:srgbClr val="B45F06"/>
                </a:solidFill>
                <a:latin typeface="Roboto Black"/>
                <a:ea typeface="Roboto Black"/>
                <a:cs typeface="Roboto Black"/>
                <a:sym typeface="Roboto Black"/>
              </a:rPr>
              <a:t>Physical </a:t>
            </a:r>
            <a:endParaRPr sz="2400" dirty="0">
              <a:solidFill>
                <a:srgbClr val="B45F06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algn="ctr"/>
            <a:r>
              <a:rPr lang="en" sz="2400" dirty="0">
                <a:solidFill>
                  <a:srgbClr val="B45F06"/>
                </a:solidFill>
                <a:latin typeface="Roboto Black"/>
                <a:ea typeface="Roboto Black"/>
                <a:cs typeface="Roboto Black"/>
                <a:sym typeface="Roboto Black"/>
              </a:rPr>
              <a:t>Safety</a:t>
            </a:r>
            <a:endParaRPr sz="2100" b="1" dirty="0">
              <a:solidFill>
                <a:srgbClr val="B45F0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504;p64"/>
          <p:cNvSpPr/>
          <p:nvPr/>
        </p:nvSpPr>
        <p:spPr>
          <a:xfrm>
            <a:off x="4196791" y="1915611"/>
            <a:ext cx="2477400" cy="2237400"/>
          </a:xfrm>
          <a:prstGeom prst="ellipse">
            <a:avLst/>
          </a:prstGeom>
          <a:noFill/>
          <a:ln w="38100" cap="flat" cmpd="sng">
            <a:solidFill>
              <a:srgbClr val="0E10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7" name="Google Shape;505;p64"/>
          <p:cNvSpPr txBox="1"/>
          <p:nvPr/>
        </p:nvSpPr>
        <p:spPr>
          <a:xfrm>
            <a:off x="4237591" y="2830674"/>
            <a:ext cx="2395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400" dirty="0">
                <a:solidFill>
                  <a:srgbClr val="38761D"/>
                </a:solidFill>
                <a:latin typeface="Roboto Black"/>
                <a:ea typeface="Roboto Black"/>
                <a:cs typeface="Roboto Black"/>
                <a:sym typeface="Roboto Black"/>
              </a:rPr>
              <a:t>Technology</a:t>
            </a:r>
            <a:endParaRPr sz="2400" dirty="0">
              <a:solidFill>
                <a:srgbClr val="38761D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algn="ctr"/>
            <a:r>
              <a:rPr lang="en" sz="2400" dirty="0">
                <a:solidFill>
                  <a:srgbClr val="38761D"/>
                </a:solidFill>
                <a:latin typeface="Roboto Black"/>
                <a:ea typeface="Roboto Black"/>
                <a:cs typeface="Roboto Black"/>
                <a:sym typeface="Roboto Black"/>
              </a:rPr>
              <a:t>Tools</a:t>
            </a:r>
            <a:endParaRPr sz="2400" dirty="0">
              <a:solidFill>
                <a:srgbClr val="38761D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8" name="Google Shape;506;p64"/>
          <p:cNvSpPr txBox="1"/>
          <p:nvPr/>
        </p:nvSpPr>
        <p:spPr>
          <a:xfrm>
            <a:off x="213638" y="104175"/>
            <a:ext cx="3163200" cy="19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Roboto Black"/>
                <a:ea typeface="Roboto Black"/>
                <a:cs typeface="Roboto Black"/>
                <a:sym typeface="Roboto Black"/>
              </a:rPr>
              <a:t>What does an integrated model look like?</a:t>
            </a:r>
            <a:endParaRPr kumimoji="0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Google Shape;507;p64"/>
          <p:cNvSpPr txBox="1"/>
          <p:nvPr/>
        </p:nvSpPr>
        <p:spPr>
          <a:xfrm>
            <a:off x="1571583" y="1869104"/>
            <a:ext cx="18774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000" dirty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Prevention,</a:t>
            </a:r>
            <a:endParaRPr sz="2000" dirty="0">
              <a:solidFill>
                <a:srgbClr val="0E101A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en" sz="2000" dirty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Intervention,</a:t>
            </a:r>
            <a:endParaRPr sz="2000" dirty="0">
              <a:solidFill>
                <a:srgbClr val="0E101A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en" sz="2000" dirty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&amp; Postvention</a:t>
            </a:r>
            <a:endParaRPr sz="2000" dirty="0">
              <a:solidFill>
                <a:srgbClr val="0E101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508;p64"/>
          <p:cNvSpPr txBox="1"/>
          <p:nvPr/>
        </p:nvSpPr>
        <p:spPr>
          <a:xfrm>
            <a:off x="3129486" y="4073122"/>
            <a:ext cx="428689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1800" dirty="0" smtClean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Understanding &amp; using technology </a:t>
            </a:r>
            <a:r>
              <a:rPr lang="en" sz="1800" dirty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to advance </a:t>
            </a:r>
            <a:r>
              <a:rPr lang="en" sz="1800" dirty="0" smtClean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both </a:t>
            </a:r>
            <a:r>
              <a:rPr lang="en" sz="1800" dirty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aspects of safety</a:t>
            </a:r>
            <a:endParaRPr sz="1800" dirty="0">
              <a:solidFill>
                <a:srgbClr val="0E101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509;p64"/>
          <p:cNvSpPr txBox="1"/>
          <p:nvPr/>
        </p:nvSpPr>
        <p:spPr>
          <a:xfrm>
            <a:off x="7467900" y="1046025"/>
            <a:ext cx="16761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000" dirty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Equipment, Security Measures,</a:t>
            </a:r>
            <a:endParaRPr sz="2000" dirty="0">
              <a:solidFill>
                <a:srgbClr val="0E101A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en" sz="2000" dirty="0">
                <a:solidFill>
                  <a:srgbClr val="0E101A"/>
                </a:solidFill>
                <a:latin typeface="Roboto"/>
                <a:ea typeface="Roboto"/>
                <a:cs typeface="Roboto"/>
                <a:sym typeface="Roboto"/>
              </a:rPr>
              <a:t>&amp; Incident Command</a:t>
            </a:r>
            <a:endParaRPr sz="2000" dirty="0">
              <a:solidFill>
                <a:srgbClr val="0E101A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r"/>
            <a:endParaRPr sz="2000" dirty="0">
              <a:solidFill>
                <a:srgbClr val="0E101A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806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6" y="-155774"/>
            <a:ext cx="8750364" cy="490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6;p67"/>
          <p:cNvSpPr txBox="1"/>
          <p:nvPr/>
        </p:nvSpPr>
        <p:spPr>
          <a:xfrm>
            <a:off x="542656" y="188921"/>
            <a:ext cx="7536455" cy="1071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Do schools know how to respond when safety concerns</a:t>
            </a:r>
            <a:r>
              <a:rPr lang="en" sz="3600" dirty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 </a:t>
            </a:r>
            <a:r>
              <a:rPr lang="en" sz="3600" dirty="0" smtClean="0">
                <a:solidFill>
                  <a:srgbClr val="0E101A"/>
                </a:solidFill>
                <a:latin typeface="Roboto Black"/>
                <a:ea typeface="Roboto Black"/>
                <a:cs typeface="Roboto Black"/>
                <a:sym typeface="Roboto Black"/>
              </a:rPr>
              <a:t>arise?</a:t>
            </a:r>
            <a:endParaRPr sz="3600" dirty="0"/>
          </a:p>
        </p:txBody>
      </p:sp>
      <p:grpSp>
        <p:nvGrpSpPr>
          <p:cNvPr id="3" name="Google Shape;540;p67"/>
          <p:cNvGrpSpPr/>
          <p:nvPr/>
        </p:nvGrpSpPr>
        <p:grpSpPr>
          <a:xfrm>
            <a:off x="6774875" y="991862"/>
            <a:ext cx="1867800" cy="3379091"/>
            <a:chOff x="6839880" y="1166153"/>
            <a:chExt cx="1867800" cy="3379091"/>
          </a:xfrm>
        </p:grpSpPr>
        <p:sp>
          <p:nvSpPr>
            <p:cNvPr id="4" name="Google Shape;541;p67"/>
            <p:cNvSpPr/>
            <p:nvPr/>
          </p:nvSpPr>
          <p:spPr>
            <a:xfrm>
              <a:off x="6839880" y="3572499"/>
              <a:ext cx="1867800" cy="972745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17 year old makes threats </a:t>
              </a:r>
              <a:r>
                <a:rPr lang="en" sz="1600" dirty="0" smtClean="0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on </a:t>
              </a:r>
              <a:r>
                <a:rPr lang="en" sz="1600" dirty="0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social media </a:t>
              </a:r>
              <a:endParaRPr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pic>
          <p:nvPicPr>
            <p:cNvPr id="5" name="Google Shape;542;p67" title="gun snap chat.jpeg"/>
            <p:cNvPicPr preferRelativeResize="0"/>
            <p:nvPr/>
          </p:nvPicPr>
          <p:blipFill rotWithShape="1">
            <a:blip r:embed="rId4">
              <a:alphaModFix/>
            </a:blip>
            <a:srcRect t="7247" b="16544"/>
            <a:stretch/>
          </p:blipFill>
          <p:spPr>
            <a:xfrm>
              <a:off x="6839880" y="1166153"/>
              <a:ext cx="1867800" cy="2211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6" name="Google Shape;544;p67"/>
          <p:cNvSpPr/>
          <p:nvPr/>
        </p:nvSpPr>
        <p:spPr>
          <a:xfrm>
            <a:off x="716176" y="3409090"/>
            <a:ext cx="2688900" cy="961864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8 year old is hitting, kicking, and </a:t>
            </a:r>
            <a:endParaRPr sz="160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destroying </a:t>
            </a:r>
            <a:r>
              <a:rPr lang="en" sz="1600" dirty="0" smtClean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the classroom</a:t>
            </a:r>
            <a:endParaRPr sz="1600" dirty="0"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7" name="Google Shape;545;p67" title="destroyed classroom.jpg"/>
          <p:cNvPicPr preferRelativeResize="0"/>
          <p:nvPr/>
        </p:nvPicPr>
        <p:blipFill>
          <a:blip r:embed="rId5">
            <a:alphaModFix amt="89000"/>
          </a:blip>
          <a:stretch>
            <a:fillRect/>
          </a:stretch>
        </p:blipFill>
        <p:spPr>
          <a:xfrm>
            <a:off x="671476" y="1571830"/>
            <a:ext cx="2778300" cy="1631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8" name="Google Shape;546;p67"/>
          <p:cNvGrpSpPr/>
          <p:nvPr/>
        </p:nvGrpSpPr>
        <p:grpSpPr>
          <a:xfrm>
            <a:off x="3664959" y="1571831"/>
            <a:ext cx="2831700" cy="2782250"/>
            <a:chOff x="3502613" y="1831850"/>
            <a:chExt cx="2831700" cy="2782250"/>
          </a:xfrm>
        </p:grpSpPr>
        <p:sp>
          <p:nvSpPr>
            <p:cNvPr id="9" name="Google Shape;547;p67"/>
            <p:cNvSpPr/>
            <p:nvPr/>
          </p:nvSpPr>
          <p:spPr>
            <a:xfrm>
              <a:off x="3540575" y="3675100"/>
              <a:ext cx="2778300" cy="939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13 year old </a:t>
              </a:r>
              <a:r>
                <a:rPr lang="en" sz="1600" dirty="0" smtClean="0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makes suicidal comments &amp; has </a:t>
              </a:r>
              <a:r>
                <a:rPr lang="en-US" sz="1600" dirty="0" smtClean="0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a knife </a:t>
              </a:r>
              <a:endParaRPr lang="en-US"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 smtClean="0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in her backpack</a:t>
              </a:r>
              <a:endParaRPr sz="16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pic>
          <p:nvPicPr>
            <p:cNvPr id="10" name="Google Shape;548;p67" title="IMG_0097.JPG"/>
            <p:cNvPicPr preferRelativeResize="0"/>
            <p:nvPr/>
          </p:nvPicPr>
          <p:blipFill rotWithShape="1">
            <a:blip r:embed="rId6">
              <a:alphaModFix/>
            </a:blip>
            <a:srcRect l="10249" r="12512"/>
            <a:stretch/>
          </p:blipFill>
          <p:spPr>
            <a:xfrm rot="-5400000">
              <a:off x="4098263" y="1236200"/>
              <a:ext cx="1640400" cy="28317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77471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89678" y="1764885"/>
            <a:ext cx="4160304" cy="2569136"/>
            <a:chOff x="360859" y="1657555"/>
            <a:chExt cx="4160304" cy="2569136"/>
          </a:xfrm>
        </p:grpSpPr>
        <p:sp>
          <p:nvSpPr>
            <p:cNvPr id="2" name="Google Shape;555;p68"/>
            <p:cNvSpPr txBox="1"/>
            <p:nvPr/>
          </p:nvSpPr>
          <p:spPr>
            <a:xfrm>
              <a:off x="360859" y="2472395"/>
              <a:ext cx="4160304" cy="1754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Reflexive decision making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Punishment without support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Lacks </a:t>
              </a: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assessment or intervention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Ignores developmental </a:t>
              </a: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needs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Overly restrictive placements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Parents </a:t>
              </a:r>
              <a:r>
                <a:rPr lang="en" sz="17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feel alone and shamed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" name="Google Shape;556;p68"/>
            <p:cNvSpPr txBox="1"/>
            <p:nvPr/>
          </p:nvSpPr>
          <p:spPr>
            <a:xfrm>
              <a:off x="578344" y="1657555"/>
              <a:ext cx="2426700" cy="1021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3400" dirty="0" smtClean="0">
                  <a:solidFill>
                    <a:srgbClr val="0E101A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Traditional </a:t>
              </a:r>
              <a:r>
                <a:rPr kumimoji="0" lang="en" sz="3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E101A"/>
                  </a:solidFill>
                  <a:effectLst/>
                  <a:uLnTx/>
                  <a:uFillTx/>
                  <a:latin typeface="Roboto Black"/>
                  <a:ea typeface="Roboto Black"/>
                  <a:cs typeface="Roboto Black"/>
                  <a:sym typeface="Roboto Black"/>
                </a:rPr>
                <a:t>Model</a:t>
              </a:r>
              <a:endParaRPr kumimoji="0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422113" y="1147469"/>
            <a:ext cx="3800700" cy="2589845"/>
            <a:chOff x="5449007" y="600622"/>
            <a:chExt cx="3800700" cy="2589845"/>
          </a:xfrm>
        </p:grpSpPr>
        <p:sp>
          <p:nvSpPr>
            <p:cNvPr id="4" name="Google Shape;557;p68"/>
            <p:cNvSpPr txBox="1"/>
            <p:nvPr/>
          </p:nvSpPr>
          <p:spPr>
            <a:xfrm>
              <a:off x="5660679" y="600622"/>
              <a:ext cx="3253638" cy="1021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3400" dirty="0" smtClean="0">
                  <a:solidFill>
                    <a:srgbClr val="0E101A"/>
                  </a:solidFill>
                  <a:latin typeface="Roboto Black"/>
                  <a:ea typeface="Roboto Black"/>
                  <a:sym typeface="Roboto Black"/>
                </a:rPr>
                <a:t>Mental Health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3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E101A"/>
                  </a:solidFill>
                  <a:effectLst/>
                  <a:uLnTx/>
                  <a:uFillTx/>
                  <a:latin typeface="Roboto Black"/>
                  <a:ea typeface="Roboto Black"/>
                  <a:sym typeface="Roboto Black"/>
                </a:rPr>
                <a:t>Model</a:t>
              </a:r>
              <a:endParaRPr kumimoji="0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</a:endParaRPr>
            </a:p>
          </p:txBody>
        </p:sp>
        <p:sp>
          <p:nvSpPr>
            <p:cNvPr id="5" name="Google Shape;558;p68"/>
            <p:cNvSpPr txBox="1"/>
            <p:nvPr/>
          </p:nvSpPr>
          <p:spPr>
            <a:xfrm>
              <a:off x="5449007" y="1436171"/>
              <a:ext cx="3800700" cy="1754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Standardized protocols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Assess and understand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 smtClean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Consider </a:t>
              </a: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developmental needs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Use intervention agreements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Provide care and monitoring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marL="457200" indent="-228600">
                <a:buClr>
                  <a:srgbClr val="0E101A"/>
                </a:buClr>
                <a:buSzPts val="1800"/>
                <a:buFont typeface="Roboto Light"/>
                <a:buChar char="●"/>
              </a:pPr>
              <a:r>
                <a:rPr lang="en" sz="1700" dirty="0">
                  <a:solidFill>
                    <a:srgbClr val="0E101A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Restorative opportunities</a:t>
              </a:r>
              <a:endParaRPr sz="1700" dirty="0">
                <a:solidFill>
                  <a:srgbClr val="0E101A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pic>
        <p:nvPicPr>
          <p:cNvPr id="6" name="Google Shape;559;p68" descr="Cerebro humano Stock de Foto gratis - Public Domain Pictur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838593">
            <a:off x="2915353" y="388243"/>
            <a:ext cx="2975507" cy="2311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808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8" y="0"/>
            <a:ext cx="7536264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9711" y="221401"/>
            <a:ext cx="2964750" cy="4528294"/>
            <a:chOff x="389711" y="221401"/>
            <a:chExt cx="2964750" cy="4528294"/>
          </a:xfrm>
        </p:grpSpPr>
        <p:grpSp>
          <p:nvGrpSpPr>
            <p:cNvPr id="11" name="Group 10"/>
            <p:cNvGrpSpPr/>
            <p:nvPr/>
          </p:nvGrpSpPr>
          <p:grpSpPr>
            <a:xfrm>
              <a:off x="389711" y="1322251"/>
              <a:ext cx="2964750" cy="3427444"/>
              <a:chOff x="389711" y="1322251"/>
              <a:chExt cx="2964750" cy="3427444"/>
            </a:xfrm>
          </p:grpSpPr>
          <p:sp>
            <p:nvSpPr>
              <p:cNvPr id="2" name="Google Shape;566;p69"/>
              <p:cNvSpPr txBox="1"/>
              <p:nvPr/>
            </p:nvSpPr>
            <p:spPr>
              <a:xfrm>
                <a:off x="389711" y="2102847"/>
                <a:ext cx="2964750" cy="26468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171450">
                  <a:lnSpc>
                    <a:spcPct val="80000"/>
                  </a:lnSpc>
                  <a:buClr>
                    <a:srgbClr val="0E101A"/>
                  </a:buClr>
                  <a:buSzPts val="1800"/>
                </a:pPr>
                <a:r>
                  <a:rPr lang="en" dirty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Utilize PBIS, SEL and Brain Education for foundational skills</a:t>
                </a:r>
                <a:endParaRPr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endParaRPr>
              </a:p>
              <a:p>
                <a:pPr marL="457200">
                  <a:lnSpc>
                    <a:spcPct val="80000"/>
                  </a:lnSpc>
                </a:pPr>
                <a:endParaRPr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endParaRPr>
              </a:p>
              <a:p>
                <a:pPr marL="171450">
                  <a:lnSpc>
                    <a:spcPct val="80000"/>
                  </a:lnSpc>
                  <a:buClr>
                    <a:srgbClr val="0E101A"/>
                  </a:buClr>
                  <a:buSzPts val="1800"/>
                </a:pPr>
                <a:r>
                  <a:rPr lang="en" dirty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Consider environmental design to reduce reactivity</a:t>
                </a:r>
                <a:endParaRPr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endParaRPr>
              </a:p>
              <a:p>
                <a:pPr marL="457200">
                  <a:lnSpc>
                    <a:spcPct val="80000"/>
                  </a:lnSpc>
                </a:pPr>
                <a:endParaRPr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endParaRPr>
              </a:p>
              <a:p>
                <a:pPr marL="171450">
                  <a:lnSpc>
                    <a:spcPct val="80000"/>
                  </a:lnSpc>
                  <a:buClr>
                    <a:srgbClr val="0E101A"/>
                  </a:buClr>
                  <a:buSzPts val="1800"/>
                </a:pPr>
                <a:r>
                  <a:rPr lang="en" dirty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Train staff in verbal de-escalation and physical intervention techniques</a:t>
                </a:r>
                <a:endParaRPr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endParaRPr>
              </a:p>
              <a:p>
                <a:pPr marL="457200">
                  <a:lnSpc>
                    <a:spcPct val="80000"/>
                  </a:lnSpc>
                </a:pPr>
                <a:endParaRPr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endParaRPr>
              </a:p>
              <a:p>
                <a:pPr marL="171450">
                  <a:lnSpc>
                    <a:spcPct val="80000"/>
                  </a:lnSpc>
                  <a:buClr>
                    <a:srgbClr val="0E101A"/>
                  </a:buClr>
                  <a:buSzPts val="1800"/>
                </a:pPr>
                <a:r>
                  <a:rPr lang="en" dirty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Utilize </a:t>
                </a:r>
                <a:r>
                  <a:rPr lang="en" dirty="0" smtClean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Functional </a:t>
                </a:r>
                <a:r>
                  <a:rPr lang="en" dirty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B</a:t>
                </a:r>
                <a:r>
                  <a:rPr lang="en" dirty="0" smtClean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ehavioral </a:t>
                </a:r>
                <a:r>
                  <a:rPr lang="en" dirty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A</a:t>
                </a:r>
                <a:r>
                  <a:rPr lang="en" dirty="0" smtClean="0">
                    <a:solidFill>
                      <a:srgbClr val="0E101A"/>
                    </a:solidFill>
                    <a:latin typeface="Roboto Light" panose="020B0604020202020204" charset="0"/>
                    <a:ea typeface="Roboto Light" panose="020B0604020202020204" charset="0"/>
                    <a:cs typeface="Roboto"/>
                    <a:sym typeface="Roboto"/>
                  </a:rPr>
                  <a:t>ssessment and Behavior Intervention Plans</a:t>
                </a:r>
                <a:endParaRPr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endParaRPr>
              </a:p>
              <a:p>
                <a:pPr indent="285750">
                  <a:lnSpc>
                    <a:spcPct val="80000"/>
                  </a:lnSpc>
                </a:pPr>
                <a:endParaRPr sz="1800" dirty="0">
                  <a:solidFill>
                    <a:srgbClr val="0E101A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" name="Google Shape;570;p69"/>
              <p:cNvSpPr txBox="1"/>
              <p:nvPr/>
            </p:nvSpPr>
            <p:spPr>
              <a:xfrm>
                <a:off x="460038" y="1322251"/>
                <a:ext cx="2666400" cy="87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Roboto Black"/>
                    <a:ea typeface="Roboto Black"/>
                    <a:cs typeface="Roboto Black"/>
                    <a:sym typeface="Roboto Black"/>
                  </a:rPr>
                  <a:t>Behavioral Dysregulation</a:t>
                </a:r>
                <a:endParaRPr kumimoji="0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" name="Google Shape;573;p69" title="destroyed classroom.jpg"/>
            <p:cNvPicPr preferRelativeResize="0"/>
            <p:nvPr/>
          </p:nvPicPr>
          <p:blipFill>
            <a:blip r:embed="rId4">
              <a:alphaModFix amt="89000"/>
            </a:blip>
            <a:stretch>
              <a:fillRect/>
            </a:stretch>
          </p:blipFill>
          <p:spPr>
            <a:xfrm>
              <a:off x="910638" y="221401"/>
              <a:ext cx="1765200" cy="10284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12" name="Group 11"/>
          <p:cNvGrpSpPr/>
          <p:nvPr/>
        </p:nvGrpSpPr>
        <p:grpSpPr>
          <a:xfrm>
            <a:off x="3354461" y="193051"/>
            <a:ext cx="2765400" cy="4679755"/>
            <a:chOff x="3354461" y="193051"/>
            <a:chExt cx="2765400" cy="4679755"/>
          </a:xfrm>
        </p:grpSpPr>
        <p:sp>
          <p:nvSpPr>
            <p:cNvPr id="4" name="Google Shape;569;p69"/>
            <p:cNvSpPr txBox="1"/>
            <p:nvPr/>
          </p:nvSpPr>
          <p:spPr>
            <a:xfrm>
              <a:off x="3354461" y="2102847"/>
              <a:ext cx="2765400" cy="276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Use </a:t>
              </a: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a brief gatekeeper training for all employees</a:t>
              </a: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>
                <a:lnSpc>
                  <a:spcPct val="80000"/>
                </a:lnSpc>
              </a:pP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-US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Educate students on how to access support</a:t>
              </a: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endParaRPr lang="en" dirty="0" smtClean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Implement </a:t>
              </a: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a Risk Intervention Protocol by trained specialists</a:t>
              </a: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457200">
                <a:lnSpc>
                  <a:spcPct val="80000"/>
                </a:lnSpc>
              </a:pP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Formalize safety plans and monitoring</a:t>
              </a: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457200">
                <a:lnSpc>
                  <a:spcPct val="80000"/>
                </a:lnSpc>
              </a:pP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Communicate with private </a:t>
              </a: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providers</a:t>
              </a: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endParaRPr lang="en"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</p:txBody>
        </p:sp>
        <p:sp>
          <p:nvSpPr>
            <p:cNvPr id="6" name="Google Shape;571;p69"/>
            <p:cNvSpPr txBox="1"/>
            <p:nvPr/>
          </p:nvSpPr>
          <p:spPr>
            <a:xfrm>
              <a:off x="3424788" y="1328182"/>
              <a:ext cx="2347500" cy="87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Roboto Black"/>
                  <a:ea typeface="Roboto Black"/>
                  <a:cs typeface="Roboto Black"/>
                  <a:sym typeface="Roboto Black"/>
                </a:rPr>
                <a:t>Suicide</a:t>
              </a: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2800" dirty="0" smtClean="0">
                  <a:solidFill>
                    <a:srgbClr val="073763"/>
                  </a:solidFill>
                  <a:latin typeface="Roboto Black"/>
                  <a:ea typeface="Roboto Black"/>
                  <a:sym typeface="Roboto Black"/>
                </a:rPr>
                <a:t>Concerns</a:t>
              </a:r>
              <a:endParaRPr kumimoji="0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9" name="Google Shape;574;p69" title="IMG_0097.JPG"/>
            <p:cNvPicPr preferRelativeResize="0"/>
            <p:nvPr/>
          </p:nvPicPr>
          <p:blipFill rotWithShape="1">
            <a:blip r:embed="rId5">
              <a:alphaModFix/>
            </a:blip>
            <a:srcRect l="10249" r="12512"/>
            <a:stretch/>
          </p:blipFill>
          <p:spPr>
            <a:xfrm rot="-5400000">
              <a:off x="4042089" y="-200999"/>
              <a:ext cx="1085100" cy="18732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14" name="Group 13"/>
          <p:cNvGrpSpPr/>
          <p:nvPr/>
        </p:nvGrpSpPr>
        <p:grpSpPr>
          <a:xfrm>
            <a:off x="6190188" y="193051"/>
            <a:ext cx="2765288" cy="4507400"/>
            <a:chOff x="6190188" y="193051"/>
            <a:chExt cx="2765288" cy="4507400"/>
          </a:xfrm>
        </p:grpSpPr>
        <p:sp>
          <p:nvSpPr>
            <p:cNvPr id="3" name="Google Shape;568;p69"/>
            <p:cNvSpPr txBox="1"/>
            <p:nvPr/>
          </p:nvSpPr>
          <p:spPr>
            <a:xfrm>
              <a:off x="6190188" y="2102847"/>
              <a:ext cx="2765288" cy="25976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Train </a:t>
              </a: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all employees in awareness and warning signs</a:t>
              </a: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endParaRPr lang="en"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Implement a </a:t>
              </a: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multidisciplinary </a:t>
              </a: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team model</a:t>
              </a: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457200">
                <a:lnSpc>
                  <a:spcPct val="80000"/>
                </a:lnSpc>
              </a:pP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Use </a:t>
              </a: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structured Threat Assessment protocols to </a:t>
              </a: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guide </a:t>
              </a: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response</a:t>
              </a: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457200">
                <a:lnSpc>
                  <a:spcPct val="80000"/>
                </a:lnSpc>
              </a:pP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  <a:p>
              <a:pPr marL="114300">
                <a:lnSpc>
                  <a:spcPct val="80000"/>
                </a:lnSpc>
                <a:buClr>
                  <a:srgbClr val="0E101A"/>
                </a:buClr>
                <a:buSzPts val="1800"/>
              </a:pP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Create intervention agreements to avoid expulsion and </a:t>
              </a:r>
              <a:r>
                <a:rPr lang="en" dirty="0" smtClean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increase </a:t>
              </a:r>
              <a:r>
                <a:rPr lang="en" dirty="0">
                  <a:solidFill>
                    <a:srgbClr val="0E101A"/>
                  </a:solidFill>
                  <a:latin typeface="Roboto Light" panose="020B0604020202020204" charset="0"/>
                  <a:ea typeface="Roboto Light" panose="020B0604020202020204" charset="0"/>
                  <a:cs typeface="Roboto"/>
                  <a:sym typeface="Roboto"/>
                </a:rPr>
                <a:t>participation in mental health services</a:t>
              </a:r>
              <a:endParaRPr dirty="0">
                <a:solidFill>
                  <a:srgbClr val="0E101A"/>
                </a:solidFill>
                <a:latin typeface="Roboto Light" panose="020B0604020202020204" charset="0"/>
                <a:ea typeface="Roboto Light" panose="020B0604020202020204" charset="0"/>
                <a:cs typeface="Roboto"/>
                <a:sym typeface="Roboto"/>
              </a:endParaRPr>
            </a:p>
          </p:txBody>
        </p:sp>
        <p:sp>
          <p:nvSpPr>
            <p:cNvPr id="7" name="Google Shape;572;p69"/>
            <p:cNvSpPr txBox="1"/>
            <p:nvPr/>
          </p:nvSpPr>
          <p:spPr>
            <a:xfrm>
              <a:off x="6259042" y="1328182"/>
              <a:ext cx="2234603" cy="87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Roboto Black"/>
                  <a:ea typeface="Roboto Black"/>
                  <a:cs typeface="Roboto Black"/>
                  <a:sym typeface="Roboto Black"/>
                </a:rPr>
                <a:t>Threats of Violence</a:t>
              </a:r>
              <a:endParaRPr kumimoji="0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0" name="Google Shape;575;p69" title="gun snap chat.jpeg"/>
            <p:cNvPicPr preferRelativeResize="0"/>
            <p:nvPr/>
          </p:nvPicPr>
          <p:blipFill rotWithShape="1">
            <a:blip r:embed="rId6">
              <a:alphaModFix/>
            </a:blip>
            <a:srcRect t="7247" b="16544"/>
            <a:stretch/>
          </p:blipFill>
          <p:spPr>
            <a:xfrm>
              <a:off x="6916378" y="193051"/>
              <a:ext cx="919929" cy="11292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14845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1ECD648CB61774A9051AE4B4FB02CDB" ma:contentTypeVersion="16" ma:contentTypeDescription="Vytvoří nový dokument" ma:contentTypeScope="" ma:versionID="04568f8cb0f1379c6cfc657103c76711">
  <xsd:schema xmlns:xsd="http://www.w3.org/2001/XMLSchema" xmlns:xs="http://www.w3.org/2001/XMLSchema" xmlns:p="http://schemas.microsoft.com/office/2006/metadata/properties" xmlns:ns2="eea104b8-b67f-4c86-ad43-4bd82d2b644e" xmlns:ns3="a44d61ca-6f2e-4137-a231-5dc448aa52ca" targetNamespace="http://schemas.microsoft.com/office/2006/metadata/properties" ma:root="true" ma:fieldsID="c66f5ca793c59eb2bae25ac6a11cebaa" ns2:_="" ns3:_="">
    <xsd:import namespace="eea104b8-b67f-4c86-ad43-4bd82d2b644e"/>
    <xsd:import namespace="a44d61ca-6f2e-4137-a231-5dc448aa52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104b8-b67f-4c86-ad43-4bd82d2b64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198f69c-c408-4505-9c55-af72bfafc36d}" ma:internalName="TaxCatchAll" ma:showField="CatchAllData" ma:web="eea104b8-b67f-4c86-ad43-4bd82d2b64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4d61ca-6f2e-4137-a231-5dc448aa52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12cf72de-9443-4040-88a4-51cef0f4d8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4d61ca-6f2e-4137-a231-5dc448aa52ca">
      <Terms xmlns="http://schemas.microsoft.com/office/infopath/2007/PartnerControls"/>
    </lcf76f155ced4ddcb4097134ff3c332f>
    <TaxCatchAll xmlns="eea104b8-b67f-4c86-ad43-4bd82d2b644e" xsi:nil="true"/>
  </documentManagement>
</p:properties>
</file>

<file path=customXml/itemProps1.xml><?xml version="1.0" encoding="utf-8"?>
<ds:datastoreItem xmlns:ds="http://schemas.openxmlformats.org/officeDocument/2006/customXml" ds:itemID="{2EB0C4C2-0D53-4B45-96F8-A3E4F025C24D}"/>
</file>

<file path=customXml/itemProps2.xml><?xml version="1.0" encoding="utf-8"?>
<ds:datastoreItem xmlns:ds="http://schemas.openxmlformats.org/officeDocument/2006/customXml" ds:itemID="{FF8D989B-C962-45CC-A08E-82EB67403F69}"/>
</file>

<file path=customXml/itemProps3.xml><?xml version="1.0" encoding="utf-8"?>
<ds:datastoreItem xmlns:ds="http://schemas.openxmlformats.org/officeDocument/2006/customXml" ds:itemID="{BC64646F-206C-4031-869E-D7C670C91066}"/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554</Words>
  <Application>Microsoft Office PowerPoint</Application>
  <PresentationFormat>On-screen Show (16:9)</PresentationFormat>
  <Paragraphs>167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Julius Sans One</vt:lpstr>
      <vt:lpstr>Roboto Black</vt:lpstr>
      <vt:lpstr>Arial</vt:lpstr>
      <vt:lpstr>Roboto Light</vt:lpstr>
      <vt:lpstr>Calibri</vt:lpstr>
      <vt:lpstr>Roboto Medium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 Nate</dc:creator>
  <cp:lastModifiedBy>Thompson Nate</cp:lastModifiedBy>
  <cp:revision>36</cp:revision>
  <dcterms:modified xsi:type="dcterms:W3CDTF">2025-04-19T03:57:34Z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0x01010051ECD648CB61774A9051AE4B4FB02CDB</vt:lpwstr>
  </property>
</Properties>
</file>