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309" r:id="rId5"/>
    <p:sldId id="2355" r:id="rId6"/>
    <p:sldId id="269" r:id="rId7"/>
    <p:sldId id="2287" r:id="rId8"/>
    <p:sldId id="2278" r:id="rId9"/>
    <p:sldId id="2277" r:id="rId10"/>
    <p:sldId id="2354" r:id="rId11"/>
    <p:sldId id="2284" r:id="rId12"/>
    <p:sldId id="2279" r:id="rId13"/>
    <p:sldId id="2288" r:id="rId14"/>
    <p:sldId id="2286" r:id="rId15"/>
    <p:sldId id="2356" r:id="rId16"/>
    <p:sldId id="310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2CAD3B-EEED-47CB-9454-817596321EB1}" v="24" dt="2025-04-24T14:35:04.7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3T10:58:14.949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4T11:50:26.013"/>
    </inkml:context>
    <inkml:brush xml:id="br0">
      <inkml:brushProperty name="width" value="0.35" units="cm"/>
      <inkml:brushProperty name="height" value="0.35" units="cm"/>
      <inkml:brushProperty name="color" value="#4E95D9"/>
    </inkml:brush>
  </inkml:definitions>
  <inkml:trace contextRef="#ctx0" brushRef="#br0">1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3T10:55:44.714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3T10:56:01.96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4T11:49:16.557"/>
    </inkml:context>
    <inkml:brush xml:id="br0">
      <inkml:brushProperty name="width" value="0.35" units="cm"/>
      <inkml:brushProperty name="height" value="0.35" units="cm"/>
      <inkml:brushProperty name="color" value="#4E95D9"/>
    </inkml:brush>
  </inkml:definitions>
  <inkml:trace contextRef="#ctx0" brushRef="#br0">1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4T11:49:57.501"/>
    </inkml:context>
    <inkml:brush xml:id="br0">
      <inkml:brushProperty name="width" value="0.35" units="cm"/>
      <inkml:brushProperty name="height" value="0.35" units="cm"/>
      <inkml:brushProperty name="color" value="#4E95D9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6807A-55FE-49D1-A004-002BB9DBEE60}" type="datetimeFigureOut">
              <a:rPr lang="cs-CZ" smtClean="0"/>
              <a:t>27.04.2025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692FF2-295A-4CF2-82DE-9197669DA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407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CC5A31BF-60E2-E8BA-83BB-9CEA37714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4bfc55a8a1_0_0:notes">
            <a:extLst>
              <a:ext uri="{FF2B5EF4-FFF2-40B4-BE49-F238E27FC236}">
                <a16:creationId xmlns:a16="http://schemas.microsoft.com/office/drawing/2014/main" id="{3301CAFB-E196-8F3E-27EC-E53668BCB5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g34bfc55a8a1_0_0:notes">
            <a:extLst>
              <a:ext uri="{FF2B5EF4-FFF2-40B4-BE49-F238E27FC236}">
                <a16:creationId xmlns:a16="http://schemas.microsoft.com/office/drawing/2014/main" id="{6FEBBC64-A032-D48D-E155-06999DB649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0446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04C1A995-8FE9-1E1B-D48A-79A5445EA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4bfc55a8a1_0_0:notes">
            <a:extLst>
              <a:ext uri="{FF2B5EF4-FFF2-40B4-BE49-F238E27FC236}">
                <a16:creationId xmlns:a16="http://schemas.microsoft.com/office/drawing/2014/main" id="{69367A3F-CADB-9FBA-F4C2-2D45D0BCFC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g34bfc55a8a1_0_0:notes">
            <a:extLst>
              <a:ext uri="{FF2B5EF4-FFF2-40B4-BE49-F238E27FC236}">
                <a16:creationId xmlns:a16="http://schemas.microsoft.com/office/drawing/2014/main" id="{5E6B1830-E08F-B964-C518-2DD19192A33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6642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2E4271-F41B-C1D2-1247-C9B6C4101D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868F412-B038-D98A-1216-2AD671E286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590A61-D707-9537-8581-007536A31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35A6-CE60-4C03-8441-7FDC0E26645F}" type="datetimeFigureOut">
              <a:rPr lang="cs-CZ" smtClean="0"/>
              <a:t>27.04.2025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BA405D-281E-502B-2297-281CB9EB7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E055A79-DB08-C835-3A6C-44CF6723B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7F2DF-0302-4696-B36C-4BBD66128A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6687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73D82B-3506-6141-33D1-7788ED85F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C0A9552-E4F5-1E52-8C7D-592890DED3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6B9CD8C-A0C9-0984-3400-7729BE8FB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35A6-CE60-4C03-8441-7FDC0E26645F}" type="datetimeFigureOut">
              <a:rPr lang="cs-CZ" smtClean="0"/>
              <a:t>27.04.2025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A4E2522-6AF9-3091-A97F-473C110EF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DBC11D7-E731-F756-5795-B32FFD751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7F2DF-0302-4696-B36C-4BBD66128A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3180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D66993C-1E75-48E8-1498-DFD76B0B59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9A395D2-C756-2522-0610-853032F9D5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B65726-6EBF-1067-9CBB-500C4EE1C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35A6-CE60-4C03-8441-7FDC0E26645F}" type="datetimeFigureOut">
              <a:rPr lang="cs-CZ" smtClean="0"/>
              <a:t>27.04.2025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E036F2-D964-DD74-2AC0-105954CC7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B8282D-37E2-5F49-EDCC-6AE2BCBE8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7F2DF-0302-4696-B36C-4BBD66128A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8720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573C4D-6325-9282-702D-FFFF67BE1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15F6363-2607-8A15-89DA-9C2F8317B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7E80F4-D11F-6EBF-2F19-A7980956A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35A6-CE60-4C03-8441-7FDC0E26645F}" type="datetimeFigureOut">
              <a:rPr lang="cs-CZ" smtClean="0"/>
              <a:t>27.04.2025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4FE50F7-B03F-9094-4234-5379E446E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ADF51B-F4CC-0709-1280-1E13F538A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7F2DF-0302-4696-B36C-4BBD66128A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65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9F391F-3AB8-FCE4-31A1-012411413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53714BE-9D54-8509-D5FE-3E2850BBC5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F85E33F-ABAB-2A10-8FD1-B84AE84D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35A6-CE60-4C03-8441-7FDC0E26645F}" type="datetimeFigureOut">
              <a:rPr lang="cs-CZ" smtClean="0"/>
              <a:t>27.04.2025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0FEC2E-D5DF-939F-98D2-C31808A0B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C442942-DA92-58EC-A514-5C8B6D56B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7F2DF-0302-4696-B36C-4BBD66128A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73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A21DF1-8546-D96F-57B9-20411E2A6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2F375B-113E-FBC0-CEE0-67016FD699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C91DED1-68B1-4C93-3E59-E14AB7785E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BD2F852-AB25-9145-D3D3-70464E30F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35A6-CE60-4C03-8441-7FDC0E26645F}" type="datetimeFigureOut">
              <a:rPr lang="cs-CZ" smtClean="0"/>
              <a:t>27.04.2025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7C07BBB-D0F5-38C4-3D70-4132B5417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D070D4D-CF44-DC2D-DD12-A8F424283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7F2DF-0302-4696-B36C-4BBD66128A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9199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2AD3EF-DC2F-857A-DE77-30F13E344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DD883CA-C1DE-252E-A968-8700A2770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7E55FC3-48A5-34E2-98DE-167B7A94EE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06810B1-9C41-7A61-80B2-F8AEB5742A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7BC41CE-F115-F6A0-5813-A947BADECF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AC52179-AB78-08F6-E02D-A6BA58170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35A6-CE60-4C03-8441-7FDC0E26645F}" type="datetimeFigureOut">
              <a:rPr lang="cs-CZ" smtClean="0"/>
              <a:t>27.04.2025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922F453-4F37-9C16-EFD6-0F329825D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290C3B2-4BE4-BEFE-A112-2F4D86F89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7F2DF-0302-4696-B36C-4BBD66128A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6556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3B2DCC-8F07-E442-15BD-FD25CEE5F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349CC4C-2659-CC5D-0BB7-7318A0EF5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35A6-CE60-4C03-8441-7FDC0E26645F}" type="datetimeFigureOut">
              <a:rPr lang="cs-CZ" smtClean="0"/>
              <a:t>27.04.2025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588F5D3-3D27-858C-FBF4-8FA7CB606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428B2F2-AC89-B614-973C-C6C247452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7F2DF-0302-4696-B36C-4BBD66128A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5678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EC7A4CE-76F3-BC34-9662-537B6F41C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35A6-CE60-4C03-8441-7FDC0E26645F}" type="datetimeFigureOut">
              <a:rPr lang="cs-CZ" smtClean="0"/>
              <a:t>27.04.2025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73E8F6F-0167-DEC5-23A8-9C81CF7F7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7F2318-DE68-0152-18F7-BB5AB0597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7F2DF-0302-4696-B36C-4BBD66128A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9043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CD1834-0BD6-902A-BB92-7358FD307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8BBF90-F724-5035-9367-FC0DEE3BC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6FAE7FA-D7CE-EE44-D396-0466BB6ED8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ECF17C5-4C2E-1248-A63B-3419229A6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35A6-CE60-4C03-8441-7FDC0E26645F}" type="datetimeFigureOut">
              <a:rPr lang="cs-CZ" smtClean="0"/>
              <a:t>27.04.2025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155E2A5-2785-C1C0-3A2E-E4F6C78EE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DCC37DC-FDD7-B2AD-291A-7CDB0E361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7F2DF-0302-4696-B36C-4BBD66128A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4293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90EE82-7B2D-0866-EFE5-438F712CD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28B48DF-E062-402E-513C-6F645C8E54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E0507E3-6EFA-F433-CD85-CDAC75FBC7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EBE0604-6053-A319-9362-8F7FF205C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35A6-CE60-4C03-8441-7FDC0E26645F}" type="datetimeFigureOut">
              <a:rPr lang="cs-CZ" smtClean="0"/>
              <a:t>27.04.2025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0FF931E-44E6-B72E-C803-3FD491ECA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AA47D7-9AE0-8F5B-2D34-02D3BCCF8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7F2DF-0302-4696-B36C-4BBD66128A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0702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7B6C314-F196-58F5-561B-1E0BADB29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8DF46CE-6D7B-DBC5-13ED-9CF597C638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B6BB1E-69EC-6BFC-17F4-B3BC0C55A1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CF35A6-CE60-4C03-8441-7FDC0E26645F}" type="datetimeFigureOut">
              <a:rPr lang="cs-CZ" smtClean="0"/>
              <a:t>27.04.2025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E8E62FA-CE85-E994-3535-108B5B2FCE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B6A518F-0FA4-01D0-D016-B61C77783D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67F2DF-0302-4696-B36C-4BBD66128A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5884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ustomXml" Target="../ink/ink1.xml"/><Relationship Id="rId7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image" Target="../media/image10.png"/><Relationship Id="rId7" Type="http://schemas.openxmlformats.org/officeDocument/2006/relationships/customXml" Target="../ink/ink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4.png"/><Relationship Id="rId10" Type="http://schemas.openxmlformats.org/officeDocument/2006/relationships/customXml" Target="../ink/ink6.xml"/><Relationship Id="rId4" Type="http://schemas.openxmlformats.org/officeDocument/2006/relationships/customXml" Target="../ink/ink3.xml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526524C7-EDBB-CCAF-66FA-F2387E4C6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g34bfc55a8a1_0_0">
            <a:extLst>
              <a:ext uri="{FF2B5EF4-FFF2-40B4-BE49-F238E27FC236}">
                <a16:creationId xmlns:a16="http://schemas.microsoft.com/office/drawing/2014/main" id="{64A93A13-2ADB-6C2F-6537-5F1DAB06DC1F}"/>
              </a:ext>
            </a:extLst>
          </p:cNvPr>
          <p:cNvGrpSpPr/>
          <p:nvPr/>
        </p:nvGrpSpPr>
        <p:grpSpPr>
          <a:xfrm>
            <a:off x="2" y="0"/>
            <a:ext cx="12191695" cy="6857829"/>
            <a:chOff x="0" y="0"/>
            <a:chExt cx="9144000" cy="5143500"/>
          </a:xfrm>
        </p:grpSpPr>
        <p:sp>
          <p:nvSpPr>
            <p:cNvPr id="85" name="Google Shape;85;g34bfc55a8a1_0_0">
              <a:extLst>
                <a:ext uri="{FF2B5EF4-FFF2-40B4-BE49-F238E27FC236}">
                  <a16:creationId xmlns:a16="http://schemas.microsoft.com/office/drawing/2014/main" id="{11AE908A-40A0-CC80-2DBE-90CB60DB8952}"/>
                </a:ext>
              </a:extLst>
            </p:cNvPr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9AD9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sz="1051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6" name="Google Shape;86;g34bfc55a8a1_0_0">
              <a:extLst>
                <a:ext uri="{FF2B5EF4-FFF2-40B4-BE49-F238E27FC236}">
                  <a16:creationId xmlns:a16="http://schemas.microsoft.com/office/drawing/2014/main" id="{14FF1899-A40B-EE90-4044-60511089025E}"/>
                </a:ext>
              </a:extLst>
            </p:cNvPr>
            <p:cNvSpPr/>
            <p:nvPr/>
          </p:nvSpPr>
          <p:spPr>
            <a:xfrm>
              <a:off x="261307" y="215405"/>
              <a:ext cx="8684700" cy="4712700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sz="105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87" name="Google Shape;87;g34bfc55a8a1_0_0">
            <a:extLst>
              <a:ext uri="{FF2B5EF4-FFF2-40B4-BE49-F238E27FC236}">
                <a16:creationId xmlns:a16="http://schemas.microsoft.com/office/drawing/2014/main" id="{1B8AD8C5-2D6C-A818-BDE7-0008921872A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0690" b="-10689"/>
          <a:stretch/>
        </p:blipFill>
        <p:spPr>
          <a:xfrm>
            <a:off x="7176575" y="1"/>
            <a:ext cx="3667700" cy="3543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g34bfc55a8a1_0_0">
            <a:extLst>
              <a:ext uri="{FF2B5EF4-FFF2-40B4-BE49-F238E27FC236}">
                <a16:creationId xmlns:a16="http://schemas.microsoft.com/office/drawing/2014/main" id="{0CBD7400-DC43-D20F-B4BB-4E81D84DB03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67512" y="471201"/>
            <a:ext cx="1297819" cy="11394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956E2AE8-3291-E059-B178-DAB7E74B8737}"/>
              </a:ext>
            </a:extLst>
          </p:cNvPr>
          <p:cNvSpPr txBox="1">
            <a:spLocks/>
          </p:cNvSpPr>
          <p:nvPr/>
        </p:nvSpPr>
        <p:spPr>
          <a:xfrm>
            <a:off x="698905" y="2110071"/>
            <a:ext cx="11228808" cy="211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chivo Black"/>
              <a:buNone/>
              <a:defRPr sz="2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2667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PhDr. Lenka Felcmanová, Ph.D.:</a:t>
            </a:r>
            <a:br>
              <a:rPr lang="en-GB" sz="2667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4000" dirty="0" err="1"/>
              <a:t>Proč</a:t>
            </a:r>
            <a:r>
              <a:rPr lang="en-GB" sz="4000" dirty="0"/>
              <a:t> je </a:t>
            </a:r>
            <a:r>
              <a:rPr lang="en-GB" sz="4000" dirty="0" err="1"/>
              <a:t>dnes</a:t>
            </a:r>
            <a:r>
              <a:rPr lang="en-GB" sz="4000" dirty="0"/>
              <a:t> </a:t>
            </a:r>
            <a:r>
              <a:rPr lang="en-GB" sz="4000" dirty="0" err="1"/>
              <a:t>potřeba</a:t>
            </a:r>
            <a:r>
              <a:rPr lang="en-GB" sz="4000" dirty="0"/>
              <a:t> evidence-based </a:t>
            </a:r>
            <a:r>
              <a:rPr lang="en-GB" sz="4000" dirty="0" err="1"/>
              <a:t>přístupů</a:t>
            </a:r>
            <a:r>
              <a:rPr lang="en-GB" sz="4000" dirty="0"/>
              <a:t> </a:t>
            </a:r>
            <a:r>
              <a:rPr lang="en-GB" sz="4000" dirty="0" err="1"/>
              <a:t>naléhavější</a:t>
            </a:r>
            <a:r>
              <a:rPr lang="en-GB" sz="4000" dirty="0"/>
              <a:t> </a:t>
            </a:r>
            <a:r>
              <a:rPr lang="en-GB" sz="4000" dirty="0" err="1"/>
              <a:t>než</a:t>
            </a:r>
            <a:r>
              <a:rPr lang="en-GB" sz="4000" dirty="0"/>
              <a:t> </a:t>
            </a:r>
            <a:r>
              <a:rPr lang="en-GB" sz="4000" dirty="0" err="1"/>
              <a:t>kdy</a:t>
            </a:r>
            <a:r>
              <a:rPr lang="en-GB" sz="4000" dirty="0"/>
              <a:t> </a:t>
            </a:r>
            <a:r>
              <a:rPr lang="en-GB" sz="4000" dirty="0" err="1"/>
              <a:t>dříve</a:t>
            </a:r>
            <a:endParaRPr lang="en-GB" sz="4267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C3A15D84-D31D-F6C9-6BDB-298C88AB492D}"/>
              </a:ext>
            </a:extLst>
          </p:cNvPr>
          <p:cNvSpPr txBox="1">
            <a:spLocks/>
          </p:cNvSpPr>
          <p:nvPr/>
        </p:nvSpPr>
        <p:spPr>
          <a:xfrm>
            <a:off x="698905" y="4112397"/>
            <a:ext cx="11228808" cy="1936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chivo Black"/>
              <a:buNone/>
              <a:defRPr sz="52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cs-CZ" sz="2667" dirty="0">
                <a:solidFill>
                  <a:srgbClr val="404DD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PhDr. Lenka Felcmanová, Ph.D.:</a:t>
            </a:r>
            <a:br>
              <a:rPr lang="cs-CZ" sz="2667" dirty="0">
                <a:solidFill>
                  <a:srgbClr val="404DD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4000" dirty="0">
                <a:solidFill>
                  <a:srgbClr val="404DDB"/>
                </a:solidFill>
              </a:rPr>
              <a:t>Why evidence-based approaches matter now more than ever</a:t>
            </a:r>
            <a:endParaRPr lang="cs-CZ" sz="4267" dirty="0">
              <a:solidFill>
                <a:srgbClr val="404DD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86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Písmo, dokument&#10;&#10;Obsah vygenerovaný umělou inteligencí může být nesprávný.">
            <a:extLst>
              <a:ext uri="{FF2B5EF4-FFF2-40B4-BE49-F238E27FC236}">
                <a16:creationId xmlns:a16="http://schemas.microsoft.com/office/drawing/2014/main" id="{8D471B77-4F28-4E41-A0E0-DEA8A14E0D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3120" b="14138"/>
          <a:stretch/>
        </p:blipFill>
        <p:spPr>
          <a:xfrm>
            <a:off x="0" y="0"/>
            <a:ext cx="5807285" cy="6007395"/>
          </a:xfrm>
        </p:spPr>
      </p:pic>
      <p:pic>
        <p:nvPicPr>
          <p:cNvPr id="7" name="Obrázek 6" descr="Obsah obrázku text, Písmo, snímek obrazovky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5D67CEDA-5969-B62A-96C4-B83C685CF2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47" t="2297" r="2979" b="1922"/>
          <a:stretch/>
        </p:blipFill>
        <p:spPr>
          <a:xfrm>
            <a:off x="6302226" y="-8106"/>
            <a:ext cx="5383245" cy="6874211"/>
          </a:xfrm>
          <a:prstGeom prst="rect">
            <a:avLst/>
          </a:prstGeom>
        </p:spPr>
      </p:pic>
      <p:pic>
        <p:nvPicPr>
          <p:cNvPr id="2" name="Google Shape;298;p26">
            <a:extLst>
              <a:ext uri="{FF2B5EF4-FFF2-40B4-BE49-F238E27FC236}">
                <a16:creationId xmlns:a16="http://schemas.microsoft.com/office/drawing/2014/main" id="{BB596D2C-DA19-BCEA-325C-C46F40A862A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399" y="6035000"/>
            <a:ext cx="571567" cy="501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3705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B92135-1D02-1088-7B52-D354708DD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03" y="328527"/>
            <a:ext cx="11360800" cy="763600"/>
          </a:xfrm>
        </p:spPr>
        <p:txBody>
          <a:bodyPr>
            <a:noAutofit/>
          </a:bodyPr>
          <a:lstStyle/>
          <a:p>
            <a:r>
              <a:rPr lang="cs-CZ" sz="3200" dirty="0">
                <a:latin typeface="Archivo Black" panose="020B0A03020202020B04" pitchFamily="34" charset="-18"/>
              </a:rPr>
              <a:t>Opatření ve školství s největším potenciálem podpory duševního zdraví (1/2)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FE8FFE-BCEA-4206-13A7-A44048FF6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00" y="1456469"/>
            <a:ext cx="11360800" cy="507300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Zavedení předmětu </a:t>
            </a:r>
            <a:r>
              <a:rPr lang="cs-CZ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osobnostně-sociální výchova nebo jiné </a:t>
            </a:r>
            <a:r>
              <a:rPr lang="cs-CZ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pravidelné příležitosti pro </a:t>
            </a:r>
            <a:r>
              <a:rPr lang="cs-CZ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rozvoj socio-emočního učení 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Zavedení </a:t>
            </a:r>
            <a:r>
              <a:rPr lang="cs-CZ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celoškolních víceúrovňových přístupů k managementu chování </a:t>
            </a:r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(např. PBIS)</a:t>
            </a:r>
            <a:endParaRPr lang="cs-CZ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Zvyšování kompetencí pedagogů v podpoře wellbeingu a zavádění trauma respektujícího přístupu ve školách </a:t>
            </a:r>
          </a:p>
        </p:txBody>
      </p:sp>
      <p:pic>
        <p:nvPicPr>
          <p:cNvPr id="5" name="Google Shape;298;p26">
            <a:extLst>
              <a:ext uri="{FF2B5EF4-FFF2-40B4-BE49-F238E27FC236}">
                <a16:creationId xmlns:a16="http://schemas.microsoft.com/office/drawing/2014/main" id="{5C800D48-2388-FA8F-E401-1637990B21F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3399" y="6035000"/>
            <a:ext cx="571567" cy="501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321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CFD8C-3CF3-761A-54BA-C34BF5D53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2B2545-4DEE-2826-C313-8F994DB1C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03" y="328527"/>
            <a:ext cx="11360800" cy="763600"/>
          </a:xfrm>
        </p:spPr>
        <p:txBody>
          <a:bodyPr>
            <a:noAutofit/>
          </a:bodyPr>
          <a:lstStyle/>
          <a:p>
            <a:r>
              <a:rPr lang="cs-CZ" sz="3200" dirty="0">
                <a:latin typeface="Archivo Black" panose="020B0A03020202020B04" pitchFamily="34" charset="-18"/>
              </a:rPr>
              <a:t>Opatření ve školství s největším potenciálem podpory duševního zdraví (2/2)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982729-92A1-E213-DDAD-49C87BF98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00" y="1456469"/>
            <a:ext cx="11360800" cy="507300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Zavedení systémového financování </a:t>
            </a:r>
            <a:r>
              <a:rPr lang="cs-CZ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školních psychologů, školních speciálních pedagogů a sociálníc</a:t>
            </a:r>
            <a:r>
              <a:rPr lang="cs-CZ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 pedagogů</a:t>
            </a:r>
            <a:endParaRPr lang="cs-CZ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Rozšíření </a:t>
            </a:r>
            <a:r>
              <a:rPr lang="cs-CZ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mobilních týmů dětského duševního zdraví </a:t>
            </a:r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 školství zaměřených i na zvyšování kapacit pedagogů v trauma respektujícím přístupu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Zavedení včasného systému detekce žáků s potřebou podpory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Zapojení škol do lokální mezioborové sítě v podpoře </a:t>
            </a:r>
            <a:r>
              <a:rPr lang="cs-CZ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dětí a mládeže</a:t>
            </a:r>
          </a:p>
        </p:txBody>
      </p:sp>
      <p:pic>
        <p:nvPicPr>
          <p:cNvPr id="5" name="Google Shape;298;p26">
            <a:extLst>
              <a:ext uri="{FF2B5EF4-FFF2-40B4-BE49-F238E27FC236}">
                <a16:creationId xmlns:a16="http://schemas.microsoft.com/office/drawing/2014/main" id="{AA39D7D0-76E1-1B67-9BA1-B32C9501808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3399" y="6035000"/>
            <a:ext cx="571567" cy="501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533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84D95F5C-D033-E648-3899-D9BCEB299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g34bfc55a8a1_0_0">
            <a:extLst>
              <a:ext uri="{FF2B5EF4-FFF2-40B4-BE49-F238E27FC236}">
                <a16:creationId xmlns:a16="http://schemas.microsoft.com/office/drawing/2014/main" id="{EC54F67C-65EF-12A0-42A2-35169267CFCC}"/>
              </a:ext>
            </a:extLst>
          </p:cNvPr>
          <p:cNvGrpSpPr/>
          <p:nvPr/>
        </p:nvGrpSpPr>
        <p:grpSpPr>
          <a:xfrm>
            <a:off x="1" y="171"/>
            <a:ext cx="12191695" cy="6857829"/>
            <a:chOff x="0" y="0"/>
            <a:chExt cx="9144000" cy="5143500"/>
          </a:xfrm>
        </p:grpSpPr>
        <p:sp>
          <p:nvSpPr>
            <p:cNvPr id="85" name="Google Shape;85;g34bfc55a8a1_0_0">
              <a:extLst>
                <a:ext uri="{FF2B5EF4-FFF2-40B4-BE49-F238E27FC236}">
                  <a16:creationId xmlns:a16="http://schemas.microsoft.com/office/drawing/2014/main" id="{A34C0A71-5D68-71F7-DBD4-3CCE6D5C77C9}"/>
                </a:ext>
              </a:extLst>
            </p:cNvPr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9AD9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sz="1051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6" name="Google Shape;86;g34bfc55a8a1_0_0">
              <a:extLst>
                <a:ext uri="{FF2B5EF4-FFF2-40B4-BE49-F238E27FC236}">
                  <a16:creationId xmlns:a16="http://schemas.microsoft.com/office/drawing/2014/main" id="{2A6B7626-5BF7-EFD9-DD28-AD8E0CFCA61B}"/>
                </a:ext>
              </a:extLst>
            </p:cNvPr>
            <p:cNvSpPr/>
            <p:nvPr/>
          </p:nvSpPr>
          <p:spPr>
            <a:xfrm>
              <a:off x="261307" y="215405"/>
              <a:ext cx="8684700" cy="4712700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sz="105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87" name="Google Shape;87;g34bfc55a8a1_0_0">
            <a:extLst>
              <a:ext uri="{FF2B5EF4-FFF2-40B4-BE49-F238E27FC236}">
                <a16:creationId xmlns:a16="http://schemas.microsoft.com/office/drawing/2014/main" id="{D09F5EBC-4AE7-B287-9E32-B851F919552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0690" b="-10689"/>
          <a:stretch/>
        </p:blipFill>
        <p:spPr>
          <a:xfrm>
            <a:off x="7176575" y="1"/>
            <a:ext cx="3667700" cy="3543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g34bfc55a8a1_0_0">
            <a:extLst>
              <a:ext uri="{FF2B5EF4-FFF2-40B4-BE49-F238E27FC236}">
                <a16:creationId xmlns:a16="http://schemas.microsoft.com/office/drawing/2014/main" id="{8E833692-F1E6-533C-B898-03BB405D237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67512" y="471201"/>
            <a:ext cx="1297819" cy="113947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g34bfc55a8a1_0_0">
            <a:extLst>
              <a:ext uri="{FF2B5EF4-FFF2-40B4-BE49-F238E27FC236}">
                <a16:creationId xmlns:a16="http://schemas.microsoft.com/office/drawing/2014/main" id="{C9043580-D933-4797-CFFE-F4D936A734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54457" y="2065231"/>
            <a:ext cx="8785107" cy="39740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1000"/>
              </a:spcBef>
              <a:buClr>
                <a:srgbClr val="00B0F0"/>
              </a:buClr>
              <a:buSzPts val="4800"/>
              <a:buNone/>
            </a:pPr>
            <a:r>
              <a:rPr lang="en-US" sz="4800" dirty="0">
                <a:solidFill>
                  <a:schemeClr val="tx1"/>
                </a:solidFill>
                <a:latin typeface="Archivo Black"/>
                <a:ea typeface="Archivo Black"/>
                <a:cs typeface="Archivo Black"/>
                <a:sym typeface="Archivo Black"/>
              </a:rPr>
              <a:t>Thank you for your </a:t>
            </a:r>
            <a:r>
              <a:rPr lang="en-US" sz="4800" dirty="0" err="1">
                <a:solidFill>
                  <a:schemeClr val="tx1"/>
                </a:solidFill>
                <a:latin typeface="Archivo Black"/>
                <a:ea typeface="Archivo Black"/>
                <a:cs typeface="Archivo Black"/>
                <a:sym typeface="Archivo Black"/>
              </a:rPr>
              <a:t>att</a:t>
            </a:r>
            <a:r>
              <a:rPr lang="cs-CZ" sz="4800" dirty="0">
                <a:solidFill>
                  <a:schemeClr val="tx1"/>
                </a:solidFill>
                <a:latin typeface="Archivo Black"/>
                <a:ea typeface="Archivo Black"/>
                <a:cs typeface="Archivo Black"/>
                <a:sym typeface="Archivo Black"/>
              </a:rPr>
              <a:t>e</a:t>
            </a:r>
            <a:r>
              <a:rPr lang="en-US" sz="4800" dirty="0" err="1">
                <a:solidFill>
                  <a:schemeClr val="tx1"/>
                </a:solidFill>
                <a:latin typeface="Archivo Black"/>
                <a:ea typeface="Archivo Black"/>
                <a:cs typeface="Archivo Black"/>
                <a:sym typeface="Archivo Black"/>
              </a:rPr>
              <a:t>ntion</a:t>
            </a:r>
            <a:endParaRPr lang="cs-CZ" sz="4800" dirty="0">
              <a:solidFill>
                <a:schemeClr val="tx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buClr>
                <a:srgbClr val="00B0F0"/>
              </a:buClr>
              <a:buSzPts val="4800"/>
              <a:buNone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  <a:t>PhDr. Lenka Felcmanová, Ph.D.</a:t>
            </a:r>
            <a:br>
              <a:rPr lang="en-US" sz="4800" dirty="0">
                <a:solidFill>
                  <a:schemeClr val="tx1"/>
                </a:solidFill>
                <a:latin typeface="Archivo Black"/>
                <a:ea typeface="Archivo Black"/>
                <a:cs typeface="Archivo Black"/>
                <a:sym typeface="Archivo Black"/>
              </a:rPr>
            </a:br>
            <a:br>
              <a:rPr lang="en-US" sz="4800" dirty="0">
                <a:solidFill>
                  <a:schemeClr val="tx1"/>
                </a:solidFill>
                <a:latin typeface="Archivo Black"/>
                <a:ea typeface="Archivo Black"/>
                <a:cs typeface="Archivo Black"/>
                <a:sym typeface="Archivo Black"/>
              </a:rPr>
            </a:br>
            <a:r>
              <a:rPr lang="en-US" sz="4800" dirty="0" err="1">
                <a:solidFill>
                  <a:srgbClr val="404DDB"/>
                </a:solidFill>
                <a:latin typeface="Archivo Black"/>
                <a:ea typeface="Archivo Black"/>
                <a:cs typeface="Archivo Black"/>
                <a:sym typeface="Archivo Black"/>
              </a:rPr>
              <a:t>Děkuji</a:t>
            </a:r>
            <a:r>
              <a:rPr lang="en-US" sz="4800" dirty="0">
                <a:solidFill>
                  <a:srgbClr val="404DDB"/>
                </a:solidFill>
                <a:latin typeface="Archivo Black"/>
                <a:ea typeface="Archivo Black"/>
                <a:cs typeface="Archivo Black"/>
                <a:sym typeface="Archivo Black"/>
              </a:rPr>
              <a:t> za</a:t>
            </a:r>
            <a:r>
              <a:rPr lang="cs-CZ" sz="4800" dirty="0">
                <a:solidFill>
                  <a:srgbClr val="404DDB"/>
                </a:solidFill>
                <a:latin typeface="Archivo Black"/>
                <a:ea typeface="Archivo Black"/>
                <a:cs typeface="Archivo Black"/>
                <a:sym typeface="Archivo Black"/>
              </a:rPr>
              <a:t> </a:t>
            </a:r>
            <a:r>
              <a:rPr lang="en-US" sz="4800" dirty="0" err="1">
                <a:solidFill>
                  <a:srgbClr val="404DDB"/>
                </a:solidFill>
                <a:latin typeface="Archivo Black"/>
                <a:ea typeface="Archivo Black"/>
                <a:cs typeface="Archivo Black"/>
                <a:sym typeface="Archivo Black"/>
              </a:rPr>
              <a:t>pozornost</a:t>
            </a:r>
            <a:endParaRPr lang="cs-CZ" sz="4800" dirty="0">
              <a:solidFill>
                <a:srgbClr val="404DDB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buClr>
                <a:srgbClr val="00B0F0"/>
              </a:buClr>
              <a:buSzPts val="4800"/>
              <a:buNone/>
            </a:pP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404DD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  <a:t>PhDr. Lenka Felcmanová, Ph.D.</a:t>
            </a:r>
            <a:endParaRPr lang="cs-CZ" sz="4800" dirty="0">
              <a:solidFill>
                <a:srgbClr val="404DDB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buClr>
                <a:srgbClr val="00B0F0"/>
              </a:buClr>
              <a:buSzPts val="4800"/>
              <a:buNone/>
            </a:pPr>
            <a:endParaRPr lang="cs-CZ" dirty="0">
              <a:solidFill>
                <a:srgbClr val="404DDB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</p:spTree>
    <p:extLst>
      <p:ext uri="{BB962C8B-B14F-4D97-AF65-F5344CB8AC3E}">
        <p14:creationId xmlns:p14="http://schemas.microsoft.com/office/powerpoint/2010/main" val="3853960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 descr="Obsah obrázku text, snímek obrazovky, Písmo&#10;&#10;Obsah vygenerovaný umělou inteligencí může být nesprávný.">
            <a:extLst>
              <a:ext uri="{FF2B5EF4-FFF2-40B4-BE49-F238E27FC236}">
                <a16:creationId xmlns:a16="http://schemas.microsoft.com/office/drawing/2014/main" id="{C5B03B63-34AB-5D3A-F83C-AEC4FDCA75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" t="2778" r="1391" b="13594"/>
          <a:stretch/>
        </p:blipFill>
        <p:spPr>
          <a:xfrm>
            <a:off x="382773" y="136035"/>
            <a:ext cx="10676674" cy="6551844"/>
          </a:xfrm>
        </p:spPr>
      </p:pic>
      <p:pic>
        <p:nvPicPr>
          <p:cNvPr id="8" name="Google Shape;298;p26">
            <a:extLst>
              <a:ext uri="{FF2B5EF4-FFF2-40B4-BE49-F238E27FC236}">
                <a16:creationId xmlns:a16="http://schemas.microsoft.com/office/drawing/2014/main" id="{9239D08C-D67F-2E2A-E8BC-A169617B8EC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6115" y="6035000"/>
            <a:ext cx="571567" cy="501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4045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7"/>
          <p:cNvSpPr txBox="1"/>
          <p:nvPr/>
        </p:nvSpPr>
        <p:spPr>
          <a:xfrm>
            <a:off x="381000" y="1365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sz="3700" b="1" dirty="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Negativní zkušenosti v dětství </a:t>
            </a:r>
            <a:r>
              <a:rPr lang="cs-CZ" sz="3700" b="1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(NZD) </a:t>
            </a:r>
            <a:endParaRPr sz="3700" b="1" dirty="0"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201" name="Google Shape;20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375" y="1696175"/>
            <a:ext cx="10883077" cy="3996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98;p26">
            <a:extLst>
              <a:ext uri="{FF2B5EF4-FFF2-40B4-BE49-F238E27FC236}">
                <a16:creationId xmlns:a16="http://schemas.microsoft.com/office/drawing/2014/main" id="{43450F06-6D94-D683-9A45-4239579A07F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399" y="6035000"/>
            <a:ext cx="571567" cy="5018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42;p5">
            <a:extLst>
              <a:ext uri="{FF2B5EF4-FFF2-40B4-BE49-F238E27FC236}">
                <a16:creationId xmlns:a16="http://schemas.microsoft.com/office/drawing/2014/main" id="{AAF36F54-1103-9ED8-C3A9-06B76B3E9D26}"/>
              </a:ext>
            </a:extLst>
          </p:cNvPr>
          <p:cNvSpPr txBox="1"/>
          <p:nvPr/>
        </p:nvSpPr>
        <p:spPr>
          <a:xfrm>
            <a:off x="9005454" y="6079771"/>
            <a:ext cx="261389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-CZ" sz="1400" b="0" i="0" u="none" strike="noStrike" cap="none" dirty="0">
                <a:solidFill>
                  <a:srgbClr val="000000"/>
                </a:solidFill>
                <a:latin typeface="Arial"/>
                <a:ea typeface="Roboto" panose="02000000000000000000" pitchFamily="2" charset="0"/>
                <a:cs typeface="Arial"/>
                <a:sym typeface="Arial"/>
              </a:rPr>
              <a:t>Zdroj: Velemínský et al., 2017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C48BE-668C-225D-9410-712B17F36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27837F-DB8E-3D6C-D4AA-60C55BFF8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954" y="233916"/>
            <a:ext cx="10830438" cy="1325563"/>
          </a:xfrm>
        </p:spPr>
        <p:txBody>
          <a:bodyPr>
            <a:normAutofit/>
          </a:bodyPr>
          <a:lstStyle/>
          <a:p>
            <a:r>
              <a:rPr lang="cs-CZ" sz="3600" dirty="0">
                <a:latin typeface="Archivo Black" panose="020B0A03020202020B04" pitchFamily="34" charset="-18"/>
              </a:rPr>
              <a:t>Podíl dětí se 2 a více obtížemi v duševním zdraví týdně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900465B-6A99-D710-36B4-A0269323F4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t="5264"/>
          <a:stretch/>
        </p:blipFill>
        <p:spPr>
          <a:xfrm>
            <a:off x="2132361" y="1712361"/>
            <a:ext cx="7023152" cy="4379473"/>
          </a:xfrm>
          <a:prstGeom prst="rect">
            <a:avLst/>
          </a:prstGeom>
        </p:spPr>
      </p:pic>
      <p:pic>
        <p:nvPicPr>
          <p:cNvPr id="6" name="Google Shape;298;p26">
            <a:extLst>
              <a:ext uri="{FF2B5EF4-FFF2-40B4-BE49-F238E27FC236}">
                <a16:creationId xmlns:a16="http://schemas.microsoft.com/office/drawing/2014/main" id="{801F983F-923A-EEF9-A053-BEF0696ADC7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399" y="6035000"/>
            <a:ext cx="571567" cy="50183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19BB582D-2482-132D-DB20-753AF222FBD8}"/>
              </a:ext>
            </a:extLst>
          </p:cNvPr>
          <p:cNvSpPr txBox="1"/>
          <p:nvPr/>
        </p:nvSpPr>
        <p:spPr>
          <a:xfrm>
            <a:off x="2132361" y="6167504"/>
            <a:ext cx="60977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Zdroj: </a:t>
            </a:r>
            <a:r>
              <a:rPr lang="cs-CZ" sz="1400" dirty="0" err="1">
                <a:latin typeface="Roboto" panose="02000000000000000000" pitchFamily="2" charset="0"/>
                <a:ea typeface="Roboto" panose="02000000000000000000" pitchFamily="2" charset="0"/>
              </a:rPr>
              <a:t>Schrijvers</a:t>
            </a:r>
            <a:r>
              <a:rPr lang="cs-CZ" sz="1400" dirty="0">
                <a:latin typeface="Roboto" panose="02000000000000000000" pitchFamily="2" charset="0"/>
                <a:ea typeface="Roboto" panose="02000000000000000000" pitchFamily="2" charset="0"/>
              </a:rPr>
              <a:t> et al, 2024. </a:t>
            </a:r>
          </a:p>
        </p:txBody>
      </p:sp>
    </p:spTree>
    <p:extLst>
      <p:ext uri="{BB962C8B-B14F-4D97-AF65-F5344CB8AC3E}">
        <p14:creationId xmlns:p14="http://schemas.microsoft.com/office/powerpoint/2010/main" val="368041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82D74-87F8-CB8E-6910-35E366035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74D371-DED1-6A08-356B-618D5F87D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683" y="233143"/>
            <a:ext cx="11564615" cy="763600"/>
          </a:xfrm>
        </p:spPr>
        <p:txBody>
          <a:bodyPr>
            <a:normAutofit fontScale="90000"/>
          </a:bodyPr>
          <a:lstStyle/>
          <a:p>
            <a:r>
              <a:rPr lang="cs-CZ" sz="3733" dirty="0">
                <a:latin typeface="Archivo Black" panose="020B0604020202020204" charset="-18"/>
                <a:ea typeface="Roboto" panose="02000000000000000000" pitchFamily="2" charset="0"/>
                <a:cs typeface="Roboto" panose="02000000000000000000" pitchFamily="2" charset="0"/>
              </a:rPr>
              <a:t>Psychiatrická ročenka </a:t>
            </a:r>
            <a:br>
              <a:rPr lang="cs-CZ" sz="3733" dirty="0">
                <a:latin typeface="Archivo Black" panose="020B0604020202020204" charset="-18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cs-CZ" sz="3100" dirty="0">
                <a:latin typeface="Archivo Black" panose="020B0604020202020204" charset="-18"/>
                <a:ea typeface="Roboto" panose="02000000000000000000" pitchFamily="2" charset="0"/>
                <a:cs typeface="Roboto" panose="02000000000000000000" pitchFamily="2" charset="0"/>
              </a:rPr>
              <a:t>Ukončené hospitalizace – věk a pohlaví</a:t>
            </a:r>
            <a:endParaRPr lang="cs-CZ" sz="3100" dirty="0"/>
          </a:p>
        </p:txBody>
      </p:sp>
      <p:pic>
        <p:nvPicPr>
          <p:cNvPr id="4" name="Zástupný obsah 4">
            <a:extLst>
              <a:ext uri="{FF2B5EF4-FFF2-40B4-BE49-F238E27FC236}">
                <a16:creationId xmlns:a16="http://schemas.microsoft.com/office/drawing/2014/main" id="{06459FC3-B0BE-5B9E-8DC8-3D44025278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1761"/>
          <a:stretch/>
        </p:blipFill>
        <p:spPr>
          <a:xfrm>
            <a:off x="1022157" y="2004013"/>
            <a:ext cx="9807172" cy="3482385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Rukopis 4">
                <a:extLst>
                  <a:ext uri="{FF2B5EF4-FFF2-40B4-BE49-F238E27FC236}">
                    <a16:creationId xmlns:a16="http://schemas.microsoft.com/office/drawing/2014/main" id="{7ED24DE3-1634-AEDA-8261-CA56B81FA6B6}"/>
                  </a:ext>
                </a:extLst>
              </p14:cNvPr>
              <p14:cNvContentPartPr/>
              <p14:nvPr/>
            </p14:nvContentPartPr>
            <p14:xfrm>
              <a:off x="10206310" y="4708766"/>
              <a:ext cx="360" cy="360"/>
            </p14:xfrm>
          </p:contentPart>
        </mc:Choice>
        <mc:Fallback xmlns="">
          <p:pic>
            <p:nvPicPr>
              <p:cNvPr id="5" name="Rukopis 4">
                <a:extLst>
                  <a:ext uri="{FF2B5EF4-FFF2-40B4-BE49-F238E27FC236}">
                    <a16:creationId xmlns:a16="http://schemas.microsoft.com/office/drawing/2014/main" id="{7ED24DE3-1634-AEDA-8261-CA56B81FA6B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143310" y="4646126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Rukopis 6">
                <a:extLst>
                  <a:ext uri="{FF2B5EF4-FFF2-40B4-BE49-F238E27FC236}">
                    <a16:creationId xmlns:a16="http://schemas.microsoft.com/office/drawing/2014/main" id="{1FF5C5A9-E5A4-E209-8A34-1B23014DDA6D}"/>
                  </a:ext>
                </a:extLst>
              </p14:cNvPr>
              <p14:cNvContentPartPr/>
              <p14:nvPr/>
            </p14:nvContentPartPr>
            <p14:xfrm>
              <a:off x="5737137" y="4647363"/>
              <a:ext cx="360" cy="360"/>
            </p14:xfrm>
          </p:contentPart>
        </mc:Choice>
        <mc:Fallback xmlns="">
          <p:pic>
            <p:nvPicPr>
              <p:cNvPr id="7" name="Rukopis 6">
                <a:extLst>
                  <a:ext uri="{FF2B5EF4-FFF2-40B4-BE49-F238E27FC236}">
                    <a16:creationId xmlns:a16="http://schemas.microsoft.com/office/drawing/2014/main" id="{1FF5C5A9-E5A4-E209-8A34-1B23014DDA6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674137" y="4584363"/>
                <a:ext cx="126000" cy="1260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Google Shape;298;p26">
            <a:extLst>
              <a:ext uri="{FF2B5EF4-FFF2-40B4-BE49-F238E27FC236}">
                <a16:creationId xmlns:a16="http://schemas.microsoft.com/office/drawing/2014/main" id="{2F980612-3AB6-3117-E937-A66F5B50AC8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3399" y="6035000"/>
            <a:ext cx="571567" cy="501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8943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0F72E-6A0F-FFA2-EA34-6805CC2EA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65AB08-BE56-C078-076E-E290EC547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78" y="297690"/>
            <a:ext cx="11604681" cy="763600"/>
          </a:xfrm>
        </p:spPr>
        <p:txBody>
          <a:bodyPr>
            <a:normAutofit fontScale="90000"/>
          </a:bodyPr>
          <a:lstStyle/>
          <a:p>
            <a:r>
              <a:rPr lang="cs-CZ" sz="3733" dirty="0">
                <a:latin typeface="Archivo Black" panose="020B0604020202020204" charset="-18"/>
                <a:ea typeface="Roboto" panose="02000000000000000000" pitchFamily="2" charset="0"/>
                <a:cs typeface="Roboto" panose="02000000000000000000" pitchFamily="2" charset="0"/>
              </a:rPr>
              <a:t>Psychiatrická ročenka – dlouhodobé a akutní hospitalizace 2022</a:t>
            </a:r>
            <a:endParaRPr lang="cs-CZ" sz="3600" dirty="0">
              <a:latin typeface="Archivo Black" panose="020B0A03020202020B04" pitchFamily="34" charset="-18"/>
            </a:endParaRP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70F28198-DE00-80FD-1EB2-6DF7353E8F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358" t="10391" r="1225"/>
          <a:stretch/>
        </p:blipFill>
        <p:spPr>
          <a:xfrm>
            <a:off x="61646" y="1737517"/>
            <a:ext cx="5611449" cy="3708432"/>
          </a:xfrm>
          <a:prstGeom prst="rect">
            <a:avLst/>
          </a:prstGeom>
        </p:spPr>
      </p:pic>
      <p:pic>
        <p:nvPicPr>
          <p:cNvPr id="7" name="Zástupný obsah 4">
            <a:extLst>
              <a:ext uri="{FF2B5EF4-FFF2-40B4-BE49-F238E27FC236}">
                <a16:creationId xmlns:a16="http://schemas.microsoft.com/office/drawing/2014/main" id="{CD907CBD-3C92-E252-019E-7A9AA3FB8B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43" t="16293" r="2835"/>
          <a:stretch/>
        </p:blipFill>
        <p:spPr>
          <a:xfrm>
            <a:off x="5582321" y="1780601"/>
            <a:ext cx="6608959" cy="3573668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Rukopis 7">
                <a:extLst>
                  <a:ext uri="{FF2B5EF4-FFF2-40B4-BE49-F238E27FC236}">
                    <a16:creationId xmlns:a16="http://schemas.microsoft.com/office/drawing/2014/main" id="{B69BBAF6-7D2C-4111-1DB9-EDE096FC165A}"/>
                  </a:ext>
                </a:extLst>
              </p14:cNvPr>
              <p14:cNvContentPartPr/>
              <p14:nvPr/>
            </p14:nvContentPartPr>
            <p14:xfrm>
              <a:off x="9543358" y="2398239"/>
              <a:ext cx="360" cy="360"/>
            </p14:xfrm>
          </p:contentPart>
        </mc:Choice>
        <mc:Fallback xmlns="">
          <p:pic>
            <p:nvPicPr>
              <p:cNvPr id="8" name="Rukopis 7">
                <a:extLst>
                  <a:ext uri="{FF2B5EF4-FFF2-40B4-BE49-F238E27FC236}">
                    <a16:creationId xmlns:a16="http://schemas.microsoft.com/office/drawing/2014/main" id="{B69BBAF6-7D2C-4111-1DB9-EDE096FC165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480358" y="233523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Rukopis 8">
                <a:extLst>
                  <a:ext uri="{FF2B5EF4-FFF2-40B4-BE49-F238E27FC236}">
                    <a16:creationId xmlns:a16="http://schemas.microsoft.com/office/drawing/2014/main" id="{FBB34294-8B01-7FA8-1FEA-79A2D2C86FF6}"/>
                  </a:ext>
                </a:extLst>
              </p14:cNvPr>
              <p14:cNvContentPartPr/>
              <p14:nvPr/>
            </p14:nvContentPartPr>
            <p14:xfrm>
              <a:off x="3394558" y="3065870"/>
              <a:ext cx="360" cy="360"/>
            </p14:xfrm>
          </p:contentPart>
        </mc:Choice>
        <mc:Fallback xmlns="">
          <p:pic>
            <p:nvPicPr>
              <p:cNvPr id="9" name="Rukopis 8">
                <a:extLst>
                  <a:ext uri="{FF2B5EF4-FFF2-40B4-BE49-F238E27FC236}">
                    <a16:creationId xmlns:a16="http://schemas.microsoft.com/office/drawing/2014/main" id="{FBB34294-8B01-7FA8-1FEA-79A2D2C86FF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31558" y="3002870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Rukopis 4">
                <a:extLst>
                  <a:ext uri="{FF2B5EF4-FFF2-40B4-BE49-F238E27FC236}">
                    <a16:creationId xmlns:a16="http://schemas.microsoft.com/office/drawing/2014/main" id="{F4E33F09-5B7D-7465-ABBA-8A8C5075E22A}"/>
                  </a:ext>
                </a:extLst>
              </p14:cNvPr>
              <p14:cNvContentPartPr/>
              <p14:nvPr/>
            </p14:nvContentPartPr>
            <p14:xfrm>
              <a:off x="595691" y="3322304"/>
              <a:ext cx="360" cy="360"/>
            </p14:xfrm>
          </p:contentPart>
        </mc:Choice>
        <mc:Fallback xmlns="">
          <p:pic>
            <p:nvPicPr>
              <p:cNvPr id="5" name="Rukopis 4">
                <a:extLst>
                  <a:ext uri="{FF2B5EF4-FFF2-40B4-BE49-F238E27FC236}">
                    <a16:creationId xmlns:a16="http://schemas.microsoft.com/office/drawing/2014/main" id="{F4E33F09-5B7D-7465-ABBA-8A8C5075E22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2691" y="3259304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Rukopis 5">
                <a:extLst>
                  <a:ext uri="{FF2B5EF4-FFF2-40B4-BE49-F238E27FC236}">
                    <a16:creationId xmlns:a16="http://schemas.microsoft.com/office/drawing/2014/main" id="{02B59FC6-9596-24E9-EAF7-F8415A4F662F}"/>
                  </a:ext>
                </a:extLst>
              </p14:cNvPr>
              <p14:cNvContentPartPr/>
              <p14:nvPr/>
            </p14:nvContentPartPr>
            <p14:xfrm>
              <a:off x="6234118" y="3189981"/>
              <a:ext cx="360" cy="360"/>
            </p14:xfrm>
          </p:contentPart>
        </mc:Choice>
        <mc:Fallback xmlns="">
          <p:pic>
            <p:nvPicPr>
              <p:cNvPr id="6" name="Rukopis 5">
                <a:extLst>
                  <a:ext uri="{FF2B5EF4-FFF2-40B4-BE49-F238E27FC236}">
                    <a16:creationId xmlns:a16="http://schemas.microsoft.com/office/drawing/2014/main" id="{02B59FC6-9596-24E9-EAF7-F8415A4F662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171118" y="3126981"/>
                <a:ext cx="126000" cy="12600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Google Shape;298;p26">
            <a:extLst>
              <a:ext uri="{FF2B5EF4-FFF2-40B4-BE49-F238E27FC236}">
                <a16:creationId xmlns:a16="http://schemas.microsoft.com/office/drawing/2014/main" id="{7D7CC428-A9CA-1FD8-906B-1ACA34D24F5E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33399" y="6035000"/>
            <a:ext cx="571567" cy="501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920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069F00-8717-4D11-1D4D-51487F758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35" y="52168"/>
            <a:ext cx="11635329" cy="1325563"/>
          </a:xfrm>
        </p:spPr>
        <p:txBody>
          <a:bodyPr>
            <a:normAutofit/>
          </a:bodyPr>
          <a:lstStyle/>
          <a:p>
            <a:r>
              <a:rPr lang="cs-CZ" sz="3200" dirty="0">
                <a:latin typeface="Archivo Black" panose="020B0A03020202020B04" pitchFamily="34" charset="-18"/>
              </a:rPr>
              <a:t>Psychiatrická ročenka - počet </a:t>
            </a:r>
            <a:r>
              <a:rPr lang="cs-CZ" sz="3200" dirty="0" err="1">
                <a:latin typeface="Archivo Black" panose="020B0A03020202020B04" pitchFamily="34" charset="-18"/>
              </a:rPr>
              <a:t>pedopsychiatrů</a:t>
            </a:r>
            <a:r>
              <a:rPr lang="cs-CZ" sz="3200" dirty="0">
                <a:latin typeface="Archivo Black" panose="020B0A03020202020B04" pitchFamily="34" charset="-18"/>
              </a:rPr>
              <a:t> v ČR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54DA7C-69BC-5DF8-11BE-7A9F7F7F7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62199"/>
            <a:ext cx="10515600" cy="3814763"/>
          </a:xfrm>
        </p:spPr>
        <p:txBody>
          <a:bodyPr/>
          <a:lstStyle/>
          <a:p>
            <a:r>
              <a:rPr lang="cs-CZ" dirty="0"/>
              <a:t>Dlouhodobá lůžková péče 32,3 úvazku</a:t>
            </a:r>
          </a:p>
          <a:p>
            <a:r>
              <a:rPr lang="cs-CZ" dirty="0"/>
              <a:t>Akutní lůžková péče - 23, 6</a:t>
            </a:r>
          </a:p>
          <a:p>
            <a:r>
              <a:rPr lang="cs-CZ" dirty="0"/>
              <a:t>Ambulantní péče - 73.8  úvazku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8" name="Obrázek 7" descr="Obsah obrázku kruh, kreslené, Dětské kresby&#10;&#10;Obsah vygenerovaný umělou inteligencí může být nesprávný.">
            <a:extLst>
              <a:ext uri="{FF2B5EF4-FFF2-40B4-BE49-F238E27FC236}">
                <a16:creationId xmlns:a16="http://schemas.microsoft.com/office/drawing/2014/main" id="{9685AD7F-A208-3CE7-9425-F2DD6E767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272" y="1647629"/>
            <a:ext cx="3788414" cy="3788414"/>
          </a:xfrm>
          <a:prstGeom prst="rect">
            <a:avLst/>
          </a:prstGeom>
        </p:spPr>
      </p:pic>
      <p:pic>
        <p:nvPicPr>
          <p:cNvPr id="5" name="Google Shape;298;p26">
            <a:extLst>
              <a:ext uri="{FF2B5EF4-FFF2-40B4-BE49-F238E27FC236}">
                <a16:creationId xmlns:a16="http://schemas.microsoft.com/office/drawing/2014/main" id="{CA01F8E2-5F5A-7E00-AB99-A2052C6229B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399" y="6035000"/>
            <a:ext cx="571567" cy="501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4983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B65A4B-E6A0-FCBC-BF5F-8D3CFD6F6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74" y="48160"/>
            <a:ext cx="11961335" cy="763600"/>
          </a:xfrm>
        </p:spPr>
        <p:txBody>
          <a:bodyPr>
            <a:normAutofit/>
          </a:bodyPr>
          <a:lstStyle/>
          <a:p>
            <a:r>
              <a:rPr lang="cs-CZ" sz="3600" dirty="0">
                <a:latin typeface="Archivo Black" panose="020B0A03020202020B04" pitchFamily="34" charset="-18"/>
              </a:rPr>
              <a:t>Invalidita z důvodu duševního onemocnění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48134B3-375B-96C7-43A4-005889E242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l="994" t="4185" r="2246" b="2464"/>
          <a:stretch/>
        </p:blipFill>
        <p:spPr>
          <a:xfrm>
            <a:off x="135826" y="1362629"/>
            <a:ext cx="5894815" cy="310762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D3B91BC-8121-C553-13EC-756C02DA99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1461" t="3604" r="2642"/>
          <a:stretch/>
        </p:blipFill>
        <p:spPr>
          <a:xfrm>
            <a:off x="6220490" y="1362629"/>
            <a:ext cx="5971510" cy="3107621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F4E34051-3AE4-2166-8AAB-0782B91B5FDD}"/>
              </a:ext>
            </a:extLst>
          </p:cNvPr>
          <p:cNvSpPr txBox="1"/>
          <p:nvPr/>
        </p:nvSpPr>
        <p:spPr>
          <a:xfrm>
            <a:off x="6134638" y="6271187"/>
            <a:ext cx="425820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Česká správa sociálního zabezpečení, 2023</a:t>
            </a:r>
          </a:p>
          <a:p>
            <a:endParaRPr lang="cs-CZ" dirty="0"/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23BC1021-ADD5-EF21-13CE-E876146B9E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874129"/>
              </p:ext>
            </p:extLst>
          </p:nvPr>
        </p:nvGraphicFramePr>
        <p:xfrm>
          <a:off x="6220490" y="4663400"/>
          <a:ext cx="5238355" cy="1371600"/>
        </p:xfrm>
        <a:graphic>
          <a:graphicData uri="http://schemas.openxmlformats.org/drawingml/2006/table">
            <a:tbl>
              <a:tblPr/>
              <a:tblGrid>
                <a:gridCol w="4064851">
                  <a:extLst>
                    <a:ext uri="{9D8B030D-6E8A-4147-A177-3AD203B41FA5}">
                      <a16:colId xmlns:a16="http://schemas.microsoft.com/office/drawing/2014/main" val="3031407701"/>
                    </a:ext>
                  </a:extLst>
                </a:gridCol>
                <a:gridCol w="1173504">
                  <a:extLst>
                    <a:ext uri="{9D8B030D-6E8A-4147-A177-3AD203B41FA5}">
                      <a16:colId xmlns:a16="http://schemas.microsoft.com/office/drawing/2014/main" val="13493838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Nemoci svalové a kosterní soustavy a pojivové tkáně</a:t>
                      </a:r>
                      <a:endParaRPr lang="pl-PL" b="1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4763" cap="flat" cmpd="sng" algn="ctr">
                      <a:solidFill>
                        <a:srgbClr val="F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5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112 058</a:t>
                      </a:r>
                      <a:endParaRPr lang="cs-CZ" b="1" dirty="0">
                        <a:effectLst/>
                      </a:endParaRPr>
                    </a:p>
                  </a:txBody>
                  <a:tcPr anchor="ctr">
                    <a:lnL w="4763" cap="flat" cmpd="sng" algn="ctr">
                      <a:solidFill>
                        <a:srgbClr val="F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F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5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06979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pl-PL" b="1" dirty="0">
                          <a:effectLst/>
                        </a:rPr>
                        <a:t>Duševní poruchy a poruchy chování</a:t>
                      </a:r>
                    </a:p>
                  </a:txBody>
                  <a:tcPr anchor="ctr">
                    <a:lnL>
                      <a:noFill/>
                    </a:lnL>
                    <a:lnR w="4763" cap="flat" cmpd="sng" algn="ctr">
                      <a:solidFill>
                        <a:srgbClr val="F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5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b="1" dirty="0">
                          <a:effectLst/>
                        </a:rPr>
                        <a:t>107 973</a:t>
                      </a:r>
                    </a:p>
                  </a:txBody>
                  <a:tcPr anchor="ctr">
                    <a:lnL w="4763" cap="flat" cmpd="sng" algn="ctr">
                      <a:solidFill>
                        <a:srgbClr val="F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F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5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067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Nemoci nervové soustavy</a:t>
                      </a:r>
                      <a:endParaRPr lang="pl-PL" b="1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4763" cap="flat" cmpd="sng" algn="ctr">
                      <a:solidFill>
                        <a:srgbClr val="F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5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36 45</a:t>
                      </a:r>
                      <a:endParaRPr lang="cs-CZ" b="1" dirty="0">
                        <a:effectLst/>
                      </a:endParaRPr>
                    </a:p>
                  </a:txBody>
                  <a:tcPr anchor="ctr">
                    <a:lnL w="4763" cap="flat" cmpd="sng" algn="ctr">
                      <a:solidFill>
                        <a:srgbClr val="F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F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5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283668"/>
                  </a:ext>
                </a:extLst>
              </a:tr>
            </a:tbl>
          </a:graphicData>
        </a:graphic>
      </p:graphicFrame>
      <p:pic>
        <p:nvPicPr>
          <p:cNvPr id="8" name="Google Shape;298;p26">
            <a:extLst>
              <a:ext uri="{FF2B5EF4-FFF2-40B4-BE49-F238E27FC236}">
                <a16:creationId xmlns:a16="http://schemas.microsoft.com/office/drawing/2014/main" id="{822A1DB9-5B9F-6AD4-1E67-DA3F478F231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3399" y="6035000"/>
            <a:ext cx="571567" cy="501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248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2739A-C1E9-D3AF-EC9D-AF409E978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509EF944-1463-6E89-881D-EB86DD9DE0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62" t="2496" r="-862" b="16679"/>
          <a:stretch/>
        </p:blipFill>
        <p:spPr>
          <a:xfrm>
            <a:off x="485593" y="20190"/>
            <a:ext cx="9877607" cy="5636331"/>
          </a:xfrm>
          <a:prstGeom prst="rect">
            <a:avLst/>
          </a:prstGeom>
        </p:spPr>
      </p:pic>
      <p:pic>
        <p:nvPicPr>
          <p:cNvPr id="2" name="Google Shape;298;p26">
            <a:extLst>
              <a:ext uri="{FF2B5EF4-FFF2-40B4-BE49-F238E27FC236}">
                <a16:creationId xmlns:a16="http://schemas.microsoft.com/office/drawing/2014/main" id="{01D31908-476C-98AF-2DC8-0783002F5B2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399" y="6035000"/>
            <a:ext cx="571567" cy="501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53772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1ECD648CB61774A9051AE4B4FB02CDB" ma:contentTypeVersion="16" ma:contentTypeDescription="Vytvoří nový dokument" ma:contentTypeScope="" ma:versionID="04568f8cb0f1379c6cfc657103c76711">
  <xsd:schema xmlns:xsd="http://www.w3.org/2001/XMLSchema" xmlns:xs="http://www.w3.org/2001/XMLSchema" xmlns:p="http://schemas.microsoft.com/office/2006/metadata/properties" xmlns:ns2="eea104b8-b67f-4c86-ad43-4bd82d2b644e" xmlns:ns3="a44d61ca-6f2e-4137-a231-5dc448aa52ca" targetNamespace="http://schemas.microsoft.com/office/2006/metadata/properties" ma:root="true" ma:fieldsID="c66f5ca793c59eb2bae25ac6a11cebaa" ns2:_="" ns3:_="">
    <xsd:import namespace="eea104b8-b67f-4c86-ad43-4bd82d2b644e"/>
    <xsd:import namespace="a44d61ca-6f2e-4137-a231-5dc448aa52c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a104b8-b67f-4c86-ad43-4bd82d2b644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198f69c-c408-4505-9c55-af72bfafc36d}" ma:internalName="TaxCatchAll" ma:showField="CatchAllData" ma:web="eea104b8-b67f-4c86-ad43-4bd82d2b64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4d61ca-6f2e-4137-a231-5dc448aa52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Značky obrázků" ma:readOnly="false" ma:fieldId="{5cf76f15-5ced-4ddc-b409-7134ff3c332f}" ma:taxonomyMulti="true" ma:sspId="12cf72de-9443-4040-88a4-51cef0f4d82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4d61ca-6f2e-4137-a231-5dc448aa52ca">
      <Terms xmlns="http://schemas.microsoft.com/office/infopath/2007/PartnerControls"/>
    </lcf76f155ced4ddcb4097134ff3c332f>
    <TaxCatchAll xmlns="eea104b8-b67f-4c86-ad43-4bd82d2b644e" xsi:nil="true"/>
  </documentManagement>
</p:properties>
</file>

<file path=customXml/itemProps1.xml><?xml version="1.0" encoding="utf-8"?>
<ds:datastoreItem xmlns:ds="http://schemas.openxmlformats.org/officeDocument/2006/customXml" ds:itemID="{A85852EC-EE81-4D70-B0CD-945E87F562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02F505-7A6F-412D-9DDA-9C70B476B1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a104b8-b67f-4c86-ad43-4bd82d2b644e"/>
    <ds:schemaRef ds:uri="a44d61ca-6f2e-4137-a231-5dc448aa52c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AAC029-7BDB-4726-87D9-3417BC085F33}">
  <ds:schemaRefs>
    <ds:schemaRef ds:uri="http://schemas.microsoft.com/office/2006/metadata/properties"/>
    <ds:schemaRef ds:uri="http://schemas.microsoft.com/office/infopath/2007/PartnerControls"/>
    <ds:schemaRef ds:uri="a44d61ca-6f2e-4137-a231-5dc448aa52ca"/>
    <ds:schemaRef ds:uri="eea104b8-b67f-4c86-ad43-4bd82d2b644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285</Words>
  <Application>Microsoft Office PowerPoint</Application>
  <PresentationFormat>Širokoúhlá obrazovka</PresentationFormat>
  <Paragraphs>32</Paragraphs>
  <Slides>13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Motiv Office</vt:lpstr>
      <vt:lpstr>Prezentace aplikace PowerPoint</vt:lpstr>
      <vt:lpstr>Prezentace aplikace PowerPoint</vt:lpstr>
      <vt:lpstr>Prezentace aplikace PowerPoint</vt:lpstr>
      <vt:lpstr>Podíl dětí se 2 a více obtížemi v duševním zdraví týdně</vt:lpstr>
      <vt:lpstr>Psychiatrická ročenka  Ukončené hospitalizace – věk a pohlaví</vt:lpstr>
      <vt:lpstr>Psychiatrická ročenka – dlouhodobé a akutní hospitalizace 2022</vt:lpstr>
      <vt:lpstr>Psychiatrická ročenka - počet pedopsychiatrů v ČR</vt:lpstr>
      <vt:lpstr>Invalidita z důvodu duševního onemocnění</vt:lpstr>
      <vt:lpstr>Prezentace aplikace PowerPoint</vt:lpstr>
      <vt:lpstr>Prezentace aplikace PowerPoint</vt:lpstr>
      <vt:lpstr>Opatření ve školství s největším potenciálem podpory duševního zdraví (1/2)</vt:lpstr>
      <vt:lpstr>Opatření ve školství s největším potenciálem podpory duševního zdraví (2/2)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Lenka Felcmanová</dc:creator>
  <cp:lastModifiedBy>Anna Kubíčková</cp:lastModifiedBy>
  <cp:revision>6</cp:revision>
  <dcterms:created xsi:type="dcterms:W3CDTF">2025-04-24T11:39:59Z</dcterms:created>
  <dcterms:modified xsi:type="dcterms:W3CDTF">2025-04-27T14:18:59Z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0x01010051ECD648CB61774A9051AE4B4FB02CDB</vt:lpwstr>
  </property>
  <property fmtid="{D5CDD505-2E9C-101B-9397-08002B2CF9AE}" pid="3" name="MediaServiceImageTags">
    <vt:lpwstr/>
  </property>
</Properties>
</file>